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60" r:id="rId4"/>
    <p:sldId id="718" r:id="rId5"/>
    <p:sldId id="720" r:id="rId6"/>
    <p:sldId id="273" r:id="rId7"/>
    <p:sldId id="717" r:id="rId8"/>
    <p:sldId id="695" r:id="rId9"/>
    <p:sldId id="500" r:id="rId10"/>
    <p:sldId id="259" r:id="rId11"/>
    <p:sldId id="262" r:id="rId12"/>
    <p:sldId id="270" r:id="rId13"/>
    <p:sldId id="271" r:id="rId14"/>
    <p:sldId id="263" r:id="rId15"/>
    <p:sldId id="264" r:id="rId16"/>
    <p:sldId id="268" r:id="rId17"/>
    <p:sldId id="696" r:id="rId18"/>
    <p:sldId id="693" r:id="rId19"/>
    <p:sldId id="697" r:id="rId20"/>
    <p:sldId id="701" r:id="rId21"/>
    <p:sldId id="719" r:id="rId22"/>
    <p:sldId id="694" r:id="rId23"/>
    <p:sldId id="699" r:id="rId24"/>
    <p:sldId id="700" r:id="rId25"/>
    <p:sldId id="702" r:id="rId26"/>
    <p:sldId id="703" r:id="rId27"/>
    <p:sldId id="715" r:id="rId28"/>
    <p:sldId id="706" r:id="rId29"/>
    <p:sldId id="705" r:id="rId30"/>
    <p:sldId id="721" r:id="rId31"/>
    <p:sldId id="707" r:id="rId32"/>
    <p:sldId id="708" r:id="rId33"/>
    <p:sldId id="709" r:id="rId34"/>
    <p:sldId id="712" r:id="rId35"/>
    <p:sldId id="711" r:id="rId36"/>
    <p:sldId id="71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0272"/>
  </p:normalViewPr>
  <p:slideViewPr>
    <p:cSldViewPr snapToGrid="0">
      <p:cViewPr varScale="1">
        <p:scale>
          <a:sx n="87" d="100"/>
          <a:sy n="87" d="100"/>
        </p:scale>
        <p:origin x="184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locke/Box/Residency%20Personal%20Files/Scholarly%20Work/Locke%20Research%20Projects/Presentations%20and%20Articles/Graphs%20for%20Hypercapnia-Hypoxem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PaCO2</a:t>
            </a:r>
            <a:r>
              <a:rPr lang="en-US" sz="2400" baseline="0"/>
              <a:t> at which hypoxemia apparent with normal A-a gradient by age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PaCO2 at 4500 ft</c:v>
          </c:tx>
          <c:spPr>
            <a:ln w="28575" cap="rnd">
              <a:solidFill>
                <a:schemeClr val="accent1"/>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Sheet1!$B$2:$B$10</c:f>
              <c:numCache>
                <c:formatCode>General</c:formatCode>
                <c:ptCount val="9"/>
                <c:pt idx="0">
                  <c:v>56.27</c:v>
                </c:pt>
                <c:pt idx="1">
                  <c:v>54.370000000000005</c:v>
                </c:pt>
                <c:pt idx="2">
                  <c:v>52.47</c:v>
                </c:pt>
                <c:pt idx="3">
                  <c:v>50.57</c:v>
                </c:pt>
                <c:pt idx="4">
                  <c:v>48.67</c:v>
                </c:pt>
                <c:pt idx="5">
                  <c:v>46.77</c:v>
                </c:pt>
                <c:pt idx="6">
                  <c:v>44.870000000000005</c:v>
                </c:pt>
                <c:pt idx="7">
                  <c:v>42.97</c:v>
                </c:pt>
                <c:pt idx="8">
                  <c:v>41.07</c:v>
                </c:pt>
              </c:numCache>
            </c:numRef>
          </c:val>
          <c:smooth val="0"/>
          <c:extLst>
            <c:ext xmlns:c16="http://schemas.microsoft.com/office/drawing/2014/chart" uri="{C3380CC4-5D6E-409C-BE32-E72D297353CC}">
              <c16:uniqueId val="{00000000-5FB2-8C46-A36E-F5F5A482529F}"/>
            </c:ext>
          </c:extLst>
        </c:ser>
        <c:ser>
          <c:idx val="1"/>
          <c:order val="1"/>
          <c:tx>
            <c:v>PaCO2 at Sea Level</c:v>
          </c:tx>
          <c:spPr>
            <a:ln w="28575" cap="rnd">
              <a:solidFill>
                <a:schemeClr val="accent2"/>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Sheet1!$C$2:$C$10</c:f>
              <c:numCache>
                <c:formatCode>General</c:formatCode>
                <c:ptCount val="9"/>
                <c:pt idx="0">
                  <c:v>74.05</c:v>
                </c:pt>
                <c:pt idx="1">
                  <c:v>72.150000000000006</c:v>
                </c:pt>
                <c:pt idx="2">
                  <c:v>70.25</c:v>
                </c:pt>
                <c:pt idx="3">
                  <c:v>68.350000000000009</c:v>
                </c:pt>
                <c:pt idx="4">
                  <c:v>66.45</c:v>
                </c:pt>
                <c:pt idx="5">
                  <c:v>64.55</c:v>
                </c:pt>
                <c:pt idx="6">
                  <c:v>62.650000000000006</c:v>
                </c:pt>
                <c:pt idx="7">
                  <c:v>60.75</c:v>
                </c:pt>
                <c:pt idx="8">
                  <c:v>58.85</c:v>
                </c:pt>
              </c:numCache>
            </c:numRef>
          </c:val>
          <c:smooth val="0"/>
          <c:extLst>
            <c:ext xmlns:c16="http://schemas.microsoft.com/office/drawing/2014/chart" uri="{C3380CC4-5D6E-409C-BE32-E72D297353CC}">
              <c16:uniqueId val="{00000001-5FB2-8C46-A36E-F5F5A482529F}"/>
            </c:ext>
          </c:extLst>
        </c:ser>
        <c:dLbls>
          <c:showLegendKey val="0"/>
          <c:showVal val="0"/>
          <c:showCatName val="0"/>
          <c:showSerName val="0"/>
          <c:showPercent val="0"/>
          <c:showBubbleSize val="0"/>
        </c:dLbls>
        <c:smooth val="0"/>
        <c:axId val="70877135"/>
        <c:axId val="66826063"/>
      </c:lineChart>
      <c:catAx>
        <c:axId val="708771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Age (y)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826063"/>
        <c:crosses val="autoZero"/>
        <c:auto val="1"/>
        <c:lblAlgn val="ctr"/>
        <c:lblOffset val="100"/>
        <c:noMultiLvlLbl val="0"/>
      </c:catAx>
      <c:valAx>
        <c:axId val="6682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PaCO2</a:t>
                </a:r>
                <a:r>
                  <a:rPr lang="en-US" sz="1800" baseline="0" dirty="0"/>
                  <a:t> that will result in hypoxemia (mmHg)</a:t>
                </a:r>
                <a:endParaRPr lang="en-US"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8771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3F77F-9A3C-E740-9DB0-E9D6C9A5452C}" type="datetimeFigureOut">
              <a:rPr lang="en-US" smtClean="0"/>
              <a:t>8/12/25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F0C85-FC02-4C4E-8B1A-6BB950A69184}" type="slidenum">
              <a:rPr lang="en-US" smtClean="0"/>
              <a:t>‹#›</a:t>
            </a:fld>
            <a:endParaRPr lang="en-US"/>
          </a:p>
        </p:txBody>
      </p:sp>
    </p:spTree>
    <p:extLst>
      <p:ext uri="{BB962C8B-B14F-4D97-AF65-F5344CB8AC3E}">
        <p14:creationId xmlns:p14="http://schemas.microsoft.com/office/powerpoint/2010/main" val="407130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4210766/#R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urnals.physiology.org/doi/full/10.1152/japplphysiol.00809.2003#REF9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of the talk: (dictated, forgive errors)</a:t>
            </a:r>
          </a:p>
          <a:p>
            <a:endParaRPr lang="en-US" dirty="0"/>
          </a:p>
          <a:p>
            <a:r>
              <a:rPr lang="en-US" dirty="0"/>
              <a:t>My name is Brian Locke. I’m an assistant professor working in the Shock Trauma ICU and the Schmidt Chest Clinic, and today I’m giving an update on hypercapnic respiratory failure. I have a conflict of interest with a local startup doing machine learning unrelated to this talk. I want to acknowledge support from the American Thoracic Society, the NIH, and our Pulmonary and Critical Care Medicine seed grant, and to thank the Utah Population Database and its funders. For those following along in </a:t>
            </a:r>
            <a:r>
              <a:rPr lang="en-US" dirty="0" err="1"/>
              <a:t>NotebookLM</a:t>
            </a:r>
            <a:r>
              <a:rPr lang="en-US" dirty="0"/>
              <a:t>, Google’s large language model environment, I’ve uploaded key literature so you can query or review the synthesized notes while we go.</a:t>
            </a:r>
          </a:p>
          <a:p>
            <a:br>
              <a:rPr lang="en-US" dirty="0"/>
            </a:br>
            <a:endParaRPr lang="en-US" dirty="0"/>
          </a:p>
          <a:p>
            <a:r>
              <a:rPr lang="en-US" dirty="0"/>
              <a:t>I’ll start with background and the current state of hypercapnic respiratory failure, move to what we’re doing clinically and in research, and end with new CMS national coverage determinations for respiratory assist devices and home mechanical ventilators—changes most private payers will soon mirror—so we can discuss how to qualify patients for devices.</a:t>
            </a:r>
          </a:p>
          <a:p>
            <a:br>
              <a:rPr lang="en-US" dirty="0"/>
            </a:br>
            <a:endParaRPr lang="en-US" dirty="0"/>
          </a:p>
          <a:p>
            <a:r>
              <a:rPr lang="en-US" dirty="0"/>
              <a:t>First, definitions. Hypercapnic respiratory failure is a syndrome—the pattern of signs and symptoms that accompany a CO₂ level that is too high—reflecting failed homeostasis: an imbalance between tissue CO₂ production and alveolar ventilation that allows </a:t>
            </a:r>
            <a:r>
              <a:rPr lang="en-US" dirty="0" err="1"/>
              <a:t>PaCO</a:t>
            </a:r>
            <a:r>
              <a:rPr lang="en-US" dirty="0"/>
              <a:t>₂ to rise. Hypercapnia itself is a finding defined against the distribution of normal values. Because “normal” shifts with altitude, the threshold for abnormality is lower here than at sea level; using 41–42 mmHg in Salt Lake City is appropriate. Payers don’t adjust coverage criteria for elevation, which may not matter for borderline cases clinically, but it matters for how we interpret a clinic </a:t>
            </a:r>
            <a:r>
              <a:rPr lang="en-US" dirty="0" err="1"/>
              <a:t>PaCO</a:t>
            </a:r>
            <a:r>
              <a:rPr lang="en-US" dirty="0"/>
              <a:t>₂ of 43–44 mmHg locally—that’s abnormal. Although one might imagine adding criteria (for example, excluding cases where elevated </a:t>
            </a:r>
            <a:r>
              <a:rPr lang="en-US" dirty="0" err="1"/>
              <a:t>PaCO</a:t>
            </a:r>
            <a:r>
              <a:rPr lang="en-US" dirty="0"/>
              <a:t>₂ is a proportional response to metabolic alkalosis—what I’d call “respiratory success”), </a:t>
            </a:r>
            <a:r>
              <a:rPr lang="en-US" dirty="0" err="1"/>
              <a:t>TriNetX</a:t>
            </a:r>
            <a:r>
              <a:rPr lang="en-US" dirty="0"/>
              <a:t> data suggest isolated, compensatory hypercapnia is rare. In practice, the syndrome is defined by a high CO₂.</a:t>
            </a:r>
          </a:p>
          <a:p>
            <a:br>
              <a:rPr lang="en-US" dirty="0"/>
            </a:br>
            <a:endParaRPr lang="en-US" dirty="0"/>
          </a:p>
          <a:p>
            <a:r>
              <a:rPr lang="en-US" dirty="0"/>
              <a:t>I prefer the term ventilatory failure because homeostasis can fail without overt hypercapnia when the physiologic context calls for a lower </a:t>
            </a:r>
            <a:r>
              <a:rPr lang="en-US" dirty="0" err="1"/>
              <a:t>PaCO</a:t>
            </a:r>
            <a:r>
              <a:rPr lang="en-US" dirty="0"/>
              <a:t>₂. The framework I use is supply versus demand: can the patient sustain the ventilation the situation requires? Demand depends on three variables: the dead-space fraction (the portion of each breath wasted for CO₂ exchange), tissue CO₂ production, and the target </a:t>
            </a:r>
            <a:r>
              <a:rPr lang="en-US" dirty="0" err="1"/>
              <a:t>PaCO</a:t>
            </a:r>
            <a:r>
              <a:rPr lang="en-US" dirty="0"/>
              <a:t>₂ appropriate to the situation. If dead space increases, required ventilation rises. If CO₂ production rises, required ventilation rises proportionally. If the target </a:t>
            </a:r>
            <a:r>
              <a:rPr lang="en-US" dirty="0" err="1"/>
              <a:t>PaCO</a:t>
            </a:r>
            <a:r>
              <a:rPr lang="en-US" dirty="0"/>
              <a:t>₂ is lower, required ventilation climbs nonlinearly.</a:t>
            </a:r>
          </a:p>
          <a:p>
            <a:br>
              <a:rPr lang="en-US" dirty="0"/>
            </a:br>
            <a:endParaRPr lang="en-US" dirty="0"/>
          </a:p>
          <a:p>
            <a:r>
              <a:rPr lang="en-US" dirty="0"/>
              <a:t>Supply—the maximal sustainable ventilation—depends on respiratory muscle capacity and mechanical advantage, the stability of respiratory control, and the loads on the system. Loads include resistive loads (like breathing through a straw), elastic loads (inflating a stiff lung or chest wall), and, in many acute settings, threshold and inertial loads. Opioids and sleep alter control stability; COPD with hyperinflation, neuromuscular disease, and pleural or chest wall disease alter mechanics. Patients whose chronic loads push them close to their sustainable limit have little physiologic reserve. Think of a person with COPD whose FEV₁ is well under a liter: a small increase in demand can precipitate failure. Those are the patients who need close attention, as highlighted by prior work in this area.</a:t>
            </a:r>
          </a:p>
          <a:p>
            <a:br>
              <a:rPr lang="en-US" dirty="0"/>
            </a:br>
            <a:endParaRPr lang="en-US" dirty="0"/>
          </a:p>
          <a:p>
            <a:r>
              <a:rPr lang="en-US" dirty="0"/>
              <a:t>It’s worth dwelling on the goal </a:t>
            </a:r>
            <a:r>
              <a:rPr lang="en-US" dirty="0" err="1"/>
              <a:t>PaCO</a:t>
            </a:r>
            <a:r>
              <a:rPr lang="en-US" dirty="0"/>
              <a:t>₂. Mathematically, a higher </a:t>
            </a:r>
            <a:r>
              <a:rPr lang="en-US" dirty="0" err="1"/>
              <a:t>PaCO</a:t>
            </a:r>
            <a:r>
              <a:rPr lang="en-US" dirty="0"/>
              <a:t>₂ target lowers required ventilation, which can seem counterintuitive. Elevated CO₂ signals a response to some underlying stress, but from a mechanics standpoint, higher alveolar CO₂ allows each exhaled breath to carry a higher CO₂ concentration, reducing the total ventilation needed to maintain steady state. That’s the rationale for permissive hypercapnia in lung-protective ventilation: allowing </a:t>
            </a:r>
            <a:r>
              <a:rPr lang="en-US" dirty="0" err="1"/>
              <a:t>PaCO</a:t>
            </a:r>
            <a:r>
              <a:rPr lang="en-US" dirty="0"/>
              <a:t>₂ to rise lets us reduce ventilatory pressures. Evidence from ECMO cohorts and from patients with kidney injury suggests that for a given CO₂ rise, lack of metabolic compensation portends worse outcomes in ARDS, partly reflecting multi-organ failure and partly the ongoing mechanical stress on lungs. This raises a question: if higher </a:t>
            </a:r>
            <a:r>
              <a:rPr lang="en-US" dirty="0" err="1"/>
              <a:t>PaCO</a:t>
            </a:r>
            <a:r>
              <a:rPr lang="en-US" dirty="0"/>
              <a:t>₂ lowers ventilatory work and pH can be maintained at any </a:t>
            </a:r>
            <a:r>
              <a:rPr lang="en-US" dirty="0" err="1"/>
              <a:t>PaCO</a:t>
            </a:r>
            <a:r>
              <a:rPr lang="en-US" dirty="0"/>
              <a:t>₂ with sufficient bicarbonate, why isn’t the set point much higher—why not a </a:t>
            </a:r>
            <a:r>
              <a:rPr lang="en-US" dirty="0" err="1"/>
              <a:t>PaCO</a:t>
            </a:r>
            <a:r>
              <a:rPr lang="en-US" dirty="0"/>
              <a:t>₂ of 90 with a bicarbonate of 45? The answer likely lies in oxygen. By the alveolar gas equation, CO₂ “occupies space” that would otherwise contribute to alveolar oxygen; at room air (</a:t>
            </a:r>
            <a:r>
              <a:rPr lang="en-US" dirty="0" err="1"/>
              <a:t>FiO</a:t>
            </a:r>
            <a:r>
              <a:rPr lang="en-US" dirty="0"/>
              <a:t>₂ 0.21), a higher </a:t>
            </a:r>
            <a:r>
              <a:rPr lang="en-US" dirty="0" err="1"/>
              <a:t>PaCO</a:t>
            </a:r>
            <a:r>
              <a:rPr lang="en-US" dirty="0"/>
              <a:t>₂ erodes the oxygenation buffer. The transition from acute to chronic hypercapnia seems to involve a control-system calculation that balances the effort of breathing against the cost of reduced oxygen margin. In chronic respiratory failure, the old “can’t breathe/won’t breathe” dichotomy doesn’t help.</a:t>
            </a:r>
          </a:p>
          <a:p>
            <a:br>
              <a:rPr lang="en-US" dirty="0"/>
            </a:br>
            <a:endParaRPr lang="en-US" dirty="0"/>
          </a:p>
          <a:p>
            <a:r>
              <a:rPr lang="en-US" dirty="0"/>
              <a:t>Severe hypercapnia as a survivable state is relatively new in medicine. Before supplemental oxygen, significant hypercapnia generally meant death. Only about 75 years ago did clinicians begin to recognize and treat it. Hannah Wunsch’s The Autumn Ghost recounts how, during the early polio epidemics, somnolence and unresponsiveness were attributed to encephalitis (“</a:t>
            </a:r>
            <a:r>
              <a:rPr lang="en-US" dirty="0" err="1"/>
              <a:t>cerebrelia</a:t>
            </a:r>
            <a:r>
              <a:rPr lang="en-US" dirty="0"/>
              <a:t>”) until clinicians provided manual positive-pressure breaths and patients woke up—revealing CO₂ retention as the true cause and inaugurating modern critical care.</a:t>
            </a:r>
          </a:p>
          <a:p>
            <a:br>
              <a:rPr lang="en-US" dirty="0"/>
            </a:br>
            <a:endParaRPr lang="en-US" dirty="0"/>
          </a:p>
          <a:p>
            <a:r>
              <a:rPr lang="en-US" dirty="0"/>
              <a:t>I argue that hypercapnic respiratory failure management is a large, solvable, and neglected problem. On scale: an Australian study in the Blue Journal estimated a population-standardized period prevalence of </a:t>
            </a:r>
            <a:r>
              <a:rPr lang="en-US" dirty="0" err="1"/>
              <a:t>PaCO</a:t>
            </a:r>
            <a:r>
              <a:rPr lang="en-US" dirty="0"/>
              <a:t>₂ ≥45 mmHg (excluding iatrogenic causes) of 150 per 100,000 person-years—higher than decompensated cirrhosis in the United States, which is roughly 100 per 100,000. A limitation is that not every patient with hypercapnia gets a blood gas, so ascertainment is imperfect. The only study I know that checked blood gases without clinical indication—a 2005 Denver VA study of consecutive admissions with BMI ≥35—found elevation-adjusted hypercapnia in about a third of patients, with only about one in ten recognized clinically.</a:t>
            </a:r>
          </a:p>
          <a:p>
            <a:br>
              <a:rPr lang="en-US" dirty="0"/>
            </a:br>
            <a:endParaRPr lang="en-US" dirty="0"/>
          </a:p>
          <a:p>
            <a:r>
              <a:rPr lang="en-US" dirty="0"/>
              <a:t>Our group used the Utah Population Database to estimate pre‑COVID yearly period prevalence of ICD codes for hypercapnic respiratory failure in Utah; there were about 4,000–5,000 codes per year across five primary codes, which normalizes to roughly 150 per 100,000—again, in that same ballpark. </a:t>
            </a:r>
            <a:r>
              <a:rPr lang="en-US" dirty="0" err="1"/>
              <a:t>TriNetX</a:t>
            </a:r>
            <a:r>
              <a:rPr lang="en-US" dirty="0"/>
              <a:t> analyses help interpret this: among patients with hypercapnia on blood gas, about a third in the ED and about 40% in inpatient settings receive an ICD code for hypercapnic respiratory failure, suggesting code-based counts may underestimate the true burden by up to a factor of three.</a:t>
            </a:r>
          </a:p>
          <a:p>
            <a:br>
              <a:rPr lang="en-US" dirty="0"/>
            </a:br>
            <a:endParaRPr lang="en-US" dirty="0"/>
          </a:p>
          <a:p>
            <a:r>
              <a:rPr lang="en-US" dirty="0"/>
              <a:t>Outcomes are concerning across etiologies. A single-center study from Vermont of inpatients with an ICD code for hypercapnic respiratory failure showed a 30‑day readmission rate of about 25%, similar to heart failure and higher than myocardial infarction, with two-thirds readmitted for recurrent hypercapnia. In the Michigan health system, even compensated hypercapnia on blood gas was associated with increased mortality; a </a:t>
            </a:r>
            <a:r>
              <a:rPr lang="en-US" dirty="0" err="1"/>
              <a:t>PaCO</a:t>
            </a:r>
            <a:r>
              <a:rPr lang="en-US" dirty="0"/>
              <a:t>₂ in the 50–65 mmHg range carried a risk roughly comparable to decompensated cirrhosis, with higher </a:t>
            </a:r>
            <a:r>
              <a:rPr lang="en-US" dirty="0" err="1"/>
              <a:t>PaCO</a:t>
            </a:r>
            <a:r>
              <a:rPr lang="en-US" dirty="0"/>
              <a:t>₂ worse and milder elevations somewhat better. In </a:t>
            </a:r>
            <a:r>
              <a:rPr lang="en-US" dirty="0" err="1"/>
              <a:t>TriNetX</a:t>
            </a:r>
            <a:r>
              <a:rPr lang="en-US" dirty="0"/>
              <a:t> data, among about 30,000 patients with hypercapnic respiratory failure codes (mean age ~65), two‑month mortality was 20% and climbed to about 30% by nine months.</a:t>
            </a:r>
          </a:p>
          <a:p>
            <a:br>
              <a:rPr lang="en-US" dirty="0"/>
            </a:br>
            <a:endParaRPr lang="en-US" dirty="0"/>
          </a:p>
          <a:p>
            <a:r>
              <a:rPr lang="en-US" dirty="0"/>
              <a:t>These patients are also expensive to care for. Office of Inspector General reports document dramatic growth in use of home mechanical ventilators and noninvasive respiratory assist devices beginning around 2013, with more than a hundred‑fold increases relative to 2009 baselines. Comprehensive cost estimates are lacking, which is why one of our first seed‑grant projects is an economic analysis linking Intermountain Health records to Select Health claims. We call this AIM‑HIGH (Artificial Intelligence for Modifiable Health Indicators in Groups with High Needs), starting with hypercapnic respiratory failure and extending to other high‑utilization conditions, using machine learning to identify patients at risk and intervene.</a:t>
            </a:r>
          </a:p>
          <a:p>
            <a:br>
              <a:rPr lang="en-US" dirty="0"/>
            </a:br>
            <a:endParaRPr lang="en-US" dirty="0"/>
          </a:p>
          <a:p>
            <a:r>
              <a:rPr lang="en-US" dirty="0"/>
              <a:t>Therapeutic options exist, although the evidence base is uneven. Guidelines for obesity hypoventilation recommend treatment despite surprisingly low levels of evidence. There are randomized trials in neuromuscular weakness (and in cystic fibrosis, though not discussed today), and there is a dozen‑plus trials of long‑term noninvasive ventilation in chronic stable hypercapnic respiratory failure that are generally supportive when done appropriately. It is not all NIV. Weight‑loss interventions matter for the sleep‑disordered breathing component of hypercapnia. The FDA has approved </a:t>
            </a:r>
            <a:r>
              <a:rPr lang="en-US" dirty="0" err="1"/>
              <a:t>tirzepatide</a:t>
            </a:r>
            <a:r>
              <a:rPr lang="en-US" dirty="0"/>
              <a:t> for obstructive sleep apnea, and our meta‑analysis shows a dose‑dependent improvement in OSA with both surgical and medical weight loss. Although we don’t yet know the exact fraction of hypercapnia attributable to sleep apnea, several cohorts that systematically tested ICU survivors of hypercapnic respiratory failure found that the majority had moderate to severe OSA. Even outside strict OHS definitions, sleep apnea likely plays a substantial causal role that we systematically miss without testing.</a:t>
            </a:r>
          </a:p>
          <a:p>
            <a:br>
              <a:rPr lang="en-US" dirty="0"/>
            </a:br>
            <a:endParaRPr lang="en-US" dirty="0"/>
          </a:p>
          <a:p>
            <a:r>
              <a:rPr lang="en-US" dirty="0"/>
              <a:t>These needs have prompted a movement to formalize a subspecialty in chronic respiratory failure. An </a:t>
            </a:r>
            <a:r>
              <a:rPr lang="en-US" dirty="0" err="1"/>
              <a:t>AnnalsATS</a:t>
            </a:r>
            <a:r>
              <a:rPr lang="en-US" dirty="0"/>
              <a:t> piece last year makes the case: roughly 300 clinicians nationwide specialize in managing chronic respiratory failure—far too few for current needs—and care requires both device expertise and structured processes around DME ordering and respiratory therapy support. Subspecialty designation could solidify a research paradigm and allow us to advocate for structural changes.</a:t>
            </a:r>
          </a:p>
          <a:p>
            <a:br>
              <a:rPr lang="en-US" dirty="0"/>
            </a:br>
            <a:endParaRPr lang="en-US" dirty="0"/>
          </a:p>
          <a:p>
            <a:r>
              <a:rPr lang="en-US" dirty="0"/>
              <a:t>Two evidence gaps hinder effective care. First, real patients usually have multiple contributing causes for hypercapnia, but most trials target single‑cause cohorts. Trials of hypercapnic COPD often enroll patients with average BMIs around 25 and exclude comorbid sleep apnea; the definition of OHS, in turn, excludes patients with even modest contributions from heart failure or COPD. What should we do for someone with COPD, heart failure, and sleep‑disordered breathing? The evidence rarely applies cleanly, so we extrapolate. Second, the evidence presupposes a definitive diagnosis, whereas in practice hypercapnic respiratory failure often precedes the diagnosis of the causative condition. Patients are admitted without prior spirometry, sleep testing, or sometimes even an established outpatient relationship; they’re stabilized and discharged; testing is ordered but often not completed; and care transitions create opportunities to fall through the cracks.</a:t>
            </a:r>
          </a:p>
          <a:p>
            <a:br>
              <a:rPr lang="en-US" dirty="0"/>
            </a:br>
            <a:endParaRPr lang="en-US" dirty="0"/>
          </a:p>
          <a:p>
            <a:r>
              <a:rPr lang="en-US" dirty="0"/>
              <a:t>We examined statewide testing patterns using the Utah Population Database and the All‑Payer Claims Database (covering ~90% of commercially insured patients and ~70% of other care from 2015–2019). Among patients with inpatient or ED encounters coded for hypercapnic respiratory failure, roughly two‑thirds had an echocardiogram in the five years before the index event, but only about one in three had spirometry and about one in five had sleep testing. In the year after the event—including the index hospitalization—about half received an echocardiogram, but only ~one in eight had spirometry and ~one in ten had sleep testing. These figures likely underestimate testing only slightly (e.g., in‑migrants), and they underscore a system‑level gap. Our CO₂‑PATH cohort (Post‑Acute Trajectories of Hypercapnia) is designed to define the denominator rigorously, follow trajectories after discharge, benchmark testing and outcomes across the state, and, crucially, help distinguish frailty markers from ventilatory targets that can alter risk.</a:t>
            </a:r>
          </a:p>
          <a:p>
            <a:br>
              <a:rPr lang="en-US" dirty="0"/>
            </a:br>
            <a:endParaRPr lang="en-US" dirty="0"/>
          </a:p>
          <a:p>
            <a:r>
              <a:rPr lang="en-US" dirty="0"/>
              <a:t>The usual post‑discharge workflow helps explain low completion rates. An inpatient team prescribes a home mechanical ventilator; the DME company receives the order and sends a respiratory therapist to set up equipment and educate the family; referrals go to PDNs and to pulmonary clinic; PFTs are typically ordered before the pulmonary visit; sleep referrals are placed and often misunderstood by patients who presented with daytime dyspnea. Many steps occur before any specialist discussion, and each step can derail. This argues for two parallel efforts: measure how the system is performing now (CO₂‑PATH) and move toward risk‑based referrals and early empiric management when indicated.</a:t>
            </a:r>
          </a:p>
          <a:p>
            <a:br>
              <a:rPr lang="en-US" dirty="0"/>
            </a:br>
            <a:endParaRPr lang="en-US" dirty="0"/>
          </a:p>
          <a:p>
            <a:r>
              <a:rPr lang="en-US" dirty="0"/>
              <a:t>Based on ICD counts, I estimate 5,000–6,000 hypercapnic respiratory failure cases present to acute care or ED settings within Intermountain annually. Not all require specialty care—some are transient, iatrogenic, or manageable in primary or general pulmonary care—but we need to identify the subset at high risk of readmission if we don’t intervene. AIM‑HIGH, which links Intermountain clinical data with Select Health claims, is designed to stratify that risk and target resources.</a:t>
            </a:r>
          </a:p>
          <a:p>
            <a:br>
              <a:rPr lang="en-US" dirty="0"/>
            </a:br>
            <a:endParaRPr lang="en-US" dirty="0"/>
          </a:p>
          <a:p>
            <a:r>
              <a:rPr lang="en-US" dirty="0"/>
              <a:t>In the Schmidt Clinic, I spend most of my time managing chronic respiratory failure. Our three main referral streams are high‑risk post‑discharge patients via the pulmonary disease navigators (Claire Davies and Megan Hepworth), internal referrals for potential NIV starts, and a neuromuscular clinic. We don’t have an ALS center at Intermountain, so those patients go to the university, but other neuromuscular patients come to our clinic. We could accept more referrals from PM&amp;R, post‑acute facilities, and patients initially triaged to sleep clinics for suspected OHS who are ultimately determined not to have a primary sleep‑breathing disorder. Much of this care can be handled remotely. Device downloads provide rich information; paired with video visits, we can deliver high‑fidelity care and potentially expand our geographic reach.</a:t>
            </a:r>
          </a:p>
          <a:p>
            <a:br>
              <a:rPr lang="en-US" dirty="0"/>
            </a:br>
            <a:endParaRPr lang="en-US" dirty="0"/>
          </a:p>
          <a:p>
            <a:r>
              <a:rPr lang="en-US" dirty="0"/>
              <a:t>To close, I want to clarify device categories and the new coverage rules. “Respiratory assist device” is a term coined when CPAP for sleep apnea and hospital ventilators had distinct roles; CMS wanted to avoid paying for home ventilators for the entire sleep apnea population. The community adopted “RAD” to signal that these were not ventilators. The technology has matured: modern RADs can do bilevel, backup rates, and volume‑assured pressure support (volume‑targeted pressure support). Some capabilities still require a home mechanical ventilator, such as AVAPS‑AE (volume assurance with adjustable EPAP) and other advanced modes used in severe disease. RADs typically cap maximum inspiratory pressures around 30 cm H₂O, which sounds high until you recall that contemporary COPD NIV trials have mean IPAPs in the mid‑20s and about a quarter of patients above 30. RAD settings can be changed remotely; HMV settings generally cannot. RADs are capped‑rental and eventually owned by the patient; HMVs fall under frequent‑and‑substantial‑servicing rental and include bundled respiratory therapy support.</a:t>
            </a:r>
          </a:p>
          <a:p>
            <a:br>
              <a:rPr lang="en-US" dirty="0"/>
            </a:br>
            <a:endParaRPr lang="en-US" dirty="0"/>
          </a:p>
          <a:p>
            <a:r>
              <a:rPr lang="en-US" dirty="0"/>
              <a:t>Historically, RAD qualification pathways were fragmented (restrictive thoracic disorders, hypercapnic COPD, hypoventilation), with requirements that often didn’t match the indication—for example, obligate nocturnal hypoxemia in COPD candidates. CMS recently approved a new national coverage determination. Neuromuscular criteria are unchanged: a qualifying diagnosis plus either hypercapnia, nocturnal hypoxemia, or spirometry criteria. The COPD bucket is now effectively “all chronic respiratory failure,” which is confusing but pragmatic. There are two paths: outpatient and discharge. The outpatient path doesn’t require PFTs; it does require stable daytime </a:t>
            </a:r>
            <a:r>
              <a:rPr lang="en-US" dirty="0" err="1"/>
              <a:t>PaCO</a:t>
            </a:r>
            <a:r>
              <a:rPr lang="en-US" dirty="0"/>
              <a:t>₂ ≥52 mmHg and a determination that sleep apnea isn’t the sole cause (not necessarily proven by polysomnography or nocturnal oximetry). The discharge path requires full RAD settings documented within 24 hours of discharge and a clinical judgment that the device is needed to avoid symptoms or rapid CO₂ rise. Both paths now include re‑qualification every six months, including average use of at least five hours per 24 hours and documented improvement in CO₂, exacerbations, or symptoms—which will increase clinic volume and require workflow adjustments.</a:t>
            </a:r>
          </a:p>
          <a:p>
            <a:br>
              <a:rPr lang="en-US" dirty="0"/>
            </a:br>
            <a:endParaRPr lang="en-US" dirty="0"/>
          </a:p>
          <a:p>
            <a:r>
              <a:rPr lang="en-US" dirty="0"/>
              <a:t>HMV previously had an easier bar: a qualifying condition plus a statement that interruption of support would quickly lead to serious harm or death. That disparity helped drive HMV use upward, not always because patients needed ventilators, but because RAD qualification was onerous. Under the updated rules, neuromuscular indications for HMV are unchanged. For non‑neuromuscular chronic respiratory failure, the outpatient path now requires meeting RAD criteria plus at least one additional need (an advanced mode, higher IPAP requirements, or failure of RAD), and in our setting, oxygen needs above roughly 36% (about 4 L/min) can also support the case when combined with one of those criteria. The discharge path hinges on documented inpatient use of the HMV within 24 hours and capabilities that exceed what a RAD can provide, with full settings documented. Ongoing follow‑up requirements align with those for RADs.</a:t>
            </a:r>
          </a:p>
          <a:p>
            <a:br>
              <a:rPr lang="en-US" dirty="0"/>
            </a:br>
            <a:endParaRPr lang="en-US" dirty="0"/>
          </a:p>
          <a:p>
            <a:r>
              <a:rPr lang="en-US" dirty="0"/>
              <a:t>If you’re interested in collaborating on hypercapnia research, have ideas about referrals, or want to discuss specific patients, please reach out in the EHR (soon via Epic) or by email. This is a team effort: our pulmonary disease navigators, Claire Davies and Megan Hepworth, do a tremendous amount of the day‑to‑day work, and our research partners span Intermountain, Select Health, the University of Utah, and UC Davis. I’m happy to take questions.</a:t>
            </a:r>
          </a:p>
          <a:p>
            <a:endParaRPr lang="en-US" dirty="0"/>
          </a:p>
        </p:txBody>
      </p:sp>
      <p:sp>
        <p:nvSpPr>
          <p:cNvPr id="4" name="Slide Number Placeholder 3"/>
          <p:cNvSpPr>
            <a:spLocks noGrp="1"/>
          </p:cNvSpPr>
          <p:nvPr>
            <p:ph type="sldNum" sz="quarter" idx="5"/>
          </p:nvPr>
        </p:nvSpPr>
        <p:spPr/>
        <p:txBody>
          <a:bodyPr/>
          <a:lstStyle/>
          <a:p>
            <a:fld id="{D9F161F6-7AD5-774A-B12A-C32F3626F083}" type="slidenum">
              <a:rPr lang="en-US" smtClean="0"/>
              <a:t>1</a:t>
            </a:fld>
            <a:endParaRPr lang="en-US"/>
          </a:p>
        </p:txBody>
      </p:sp>
    </p:spTree>
    <p:extLst>
      <p:ext uri="{BB962C8B-B14F-4D97-AF65-F5344CB8AC3E}">
        <p14:creationId xmlns:p14="http://schemas.microsoft.com/office/powerpoint/2010/main" val="327364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How common is hypercapnic respiratory failure?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Chung et al estimate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11</a:t>
            </a:fld>
            <a:endParaRPr lang="en-US"/>
          </a:p>
        </p:txBody>
      </p:sp>
    </p:spTree>
    <p:extLst>
      <p:ext uri="{BB962C8B-B14F-4D97-AF65-F5344CB8AC3E}">
        <p14:creationId xmlns:p14="http://schemas.microsoft.com/office/powerpoint/2010/main" val="60519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E5880-75E2-BEC3-43CE-4A8876364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2369F-A9D1-64DD-7A1E-644ADB079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E1729-B81E-4943-3CBB-AD9C9D0589F2}"/>
              </a:ext>
            </a:extLst>
          </p:cNvPr>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How common is hypercapnic respiratory failure? </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a:t>
            </a:r>
            <a:r>
              <a:rPr lang="en-US" sz="1200" dirty="0">
                <a:latin typeface="Calibri" panose="020F0502020204030204" pitchFamily="34" charset="0"/>
                <a:cs typeface="Calibri" panose="020F0502020204030204" pitchFamily="34" charset="0"/>
              </a:rPr>
              <a:t>2005, </a:t>
            </a:r>
            <a:r>
              <a:rPr lang="en-US" sz="1200" kern="1200" dirty="0">
                <a:solidFill>
                  <a:schemeClr val="tx1"/>
                </a:solidFill>
                <a:effectLst/>
                <a:latin typeface="+mn-lt"/>
                <a:ea typeface="+mn-ea"/>
                <a:cs typeface="+mn-cs"/>
              </a:rPr>
              <a:t>: Of 277 patients with a BMI ≥35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admitted to an inpatient medical service,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and colleagues</a:t>
            </a:r>
            <a:r>
              <a:rPr lang="en-US" sz="1200" u="sng" kern="1200" baseline="30000" dirty="0">
                <a:solidFill>
                  <a:schemeClr val="tx1"/>
                </a:solidFill>
                <a:effectLst/>
                <a:latin typeface="+mn-lt"/>
                <a:ea typeface="+mn-ea"/>
                <a:cs typeface="+mn-cs"/>
                <a:hlinkClick r:id="rId3"/>
              </a:rPr>
              <a:t>4</a:t>
            </a:r>
            <a:r>
              <a:rPr lang="en-US" sz="1200" kern="1200" dirty="0">
                <a:solidFill>
                  <a:schemeClr val="tx1"/>
                </a:solidFill>
                <a:effectLst/>
                <a:latin typeface="+mn-lt"/>
                <a:ea typeface="+mn-ea"/>
                <a:cs typeface="+mn-cs"/>
              </a:rPr>
              <a:t> found that 31% met criteria for OHS.  when a subgroup of patients with BMI greater than 50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was examined, OHS was found in 48%. Of particular concern, (though likely representative of many hospitals), effective therapy for hypoventilation was only instituted in 13% of these patients</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47E08A7-152F-530B-DEF3-066E90F5292B}"/>
              </a:ext>
            </a:extLst>
          </p:cNvPr>
          <p:cNvSpPr>
            <a:spLocks noGrp="1"/>
          </p:cNvSpPr>
          <p:nvPr>
            <p:ph type="sldNum" sz="quarter" idx="5"/>
          </p:nvPr>
        </p:nvSpPr>
        <p:spPr/>
        <p:txBody>
          <a:bodyPr/>
          <a:lstStyle/>
          <a:p>
            <a:fld id="{7F4F0C85-FC02-4C4E-8B1A-6BB950A69184}" type="slidenum">
              <a:rPr lang="en-US" smtClean="0"/>
              <a:t>12</a:t>
            </a:fld>
            <a:endParaRPr lang="en-US"/>
          </a:p>
        </p:txBody>
      </p:sp>
    </p:spTree>
    <p:extLst>
      <p:ext uri="{BB962C8B-B14F-4D97-AF65-F5344CB8AC3E}">
        <p14:creationId xmlns:p14="http://schemas.microsoft.com/office/powerpoint/2010/main" val="387942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D7AA-C82D-11A4-BD41-BE193BEF4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7F5A5-785A-4228-CBCA-83FEBECAD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B6101-69E3-687E-882D-EE7E834EE0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Hypercapnia cases already counted by ABG ≥ 45 mmHg</a:t>
            </a:r>
          </a:p>
          <a:p>
            <a:r>
              <a:rPr lang="en-US" sz="1200" kern="1200" dirty="0">
                <a:solidFill>
                  <a:schemeClr val="tx1"/>
                </a:solidFill>
                <a:effectLst/>
                <a:latin typeface="+mn-lt"/>
                <a:ea typeface="+mn-ea"/>
                <a:cs typeface="+mn-cs"/>
              </a:rPr>
              <a:t>Derived earlier </a:t>
            </a:r>
            <a:r>
              <a:rPr lang="en-US" sz="1200" b="1" kern="1200" dirty="0">
                <a:solidFill>
                  <a:schemeClr val="tx1"/>
                </a:solidFill>
                <a:effectLst/>
                <a:latin typeface="+mn-lt"/>
                <a:ea typeface="+mn-ea"/>
                <a:cs typeface="+mn-cs"/>
              </a:rPr>
              <a:t>5360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ABG obtained in ~36 % of acute‑care encounters that trigger any “hypercapnia work‑up”</a:t>
            </a:r>
          </a:p>
          <a:p>
            <a:r>
              <a:rPr lang="en-US" sz="1200" kern="1200" dirty="0" err="1">
                <a:solidFill>
                  <a:schemeClr val="tx1"/>
                </a:solidFill>
                <a:effectLst/>
                <a:latin typeface="+mn-lt"/>
                <a:ea typeface="+mn-ea"/>
                <a:cs typeface="+mn-cs"/>
              </a:rPr>
              <a:t>TriNetX</a:t>
            </a:r>
            <a:r>
              <a:rPr lang="en-US" sz="1200" kern="1200" dirty="0">
                <a:solidFill>
                  <a:schemeClr val="tx1"/>
                </a:solidFill>
                <a:effectLst/>
                <a:latin typeface="+mn-lt"/>
                <a:ea typeface="+mn-ea"/>
                <a:cs typeface="+mn-cs"/>
              </a:rPr>
              <a:t> emulation dataset 0.363</a:t>
            </a:r>
          </a:p>
          <a:p>
            <a:r>
              <a:rPr lang="en-US" sz="1200" kern="1200" dirty="0">
                <a:solidFill>
                  <a:schemeClr val="tx1"/>
                </a:solidFill>
                <a:effectLst/>
                <a:latin typeface="+mn-lt"/>
                <a:ea typeface="+mn-ea"/>
                <a:cs typeface="+mn-cs"/>
              </a:rPr>
              <a:t>A “VBG‑only” diagnostic strategy is common in ED settings and varies by region Case‑definition study narrative</a:t>
            </a:r>
          </a:p>
          <a:p>
            <a:r>
              <a:rPr lang="en-US" sz="1200" kern="1200" dirty="0">
                <a:solidFill>
                  <a:schemeClr val="tx1"/>
                </a:solidFill>
                <a:effectLst/>
                <a:latin typeface="+mn-lt"/>
                <a:ea typeface="+mn-ea"/>
                <a:cs typeface="+mn-cs"/>
              </a:rPr>
              <a:t>qualitative</a:t>
            </a:r>
          </a:p>
          <a:p>
            <a:r>
              <a:rPr lang="en-US" sz="1200" kern="1200" dirty="0">
                <a:solidFill>
                  <a:schemeClr val="tx1"/>
                </a:solidFill>
                <a:effectLst/>
                <a:latin typeface="+mn-lt"/>
                <a:ea typeface="+mn-ea"/>
                <a:cs typeface="+mn-cs"/>
              </a:rPr>
              <a:t>Proportion of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hypercapnic cases that are captured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by VBG (no same‑day ABG)</a:t>
            </a:r>
          </a:p>
          <a:p>
            <a:r>
              <a:rPr lang="en-US" sz="1200" kern="1200" dirty="0">
                <a:solidFill>
                  <a:schemeClr val="tx1"/>
                </a:solidFill>
                <a:effectLst/>
                <a:latin typeface="+mn-lt"/>
                <a:ea typeface="+mn-ea"/>
                <a:cs typeface="+mn-cs"/>
              </a:rPr>
              <a:t>Plausible range informed by practice variation 20 – 40 %</a:t>
            </a:r>
          </a:p>
          <a:p>
            <a:r>
              <a:rPr lang="en-US" sz="1200" kern="1200" dirty="0">
                <a:solidFill>
                  <a:schemeClr val="tx1"/>
                </a:solidFill>
                <a:effectLst/>
                <a:latin typeface="+mn-lt"/>
                <a:ea typeface="+mn-ea"/>
                <a:cs typeface="+mn-cs"/>
              </a:rPr>
              <a:t>Additional VBG‑only cases over 9 y</a:t>
            </a:r>
          </a:p>
          <a:p>
            <a:r>
              <a:rPr lang="en-US" sz="1200" kern="1200" dirty="0">
                <a:solidFill>
                  <a:schemeClr val="tx1"/>
                </a:solidFill>
                <a:effectLst/>
                <a:latin typeface="+mn-lt"/>
                <a:ea typeface="+mn-ea"/>
                <a:cs typeface="+mn-cs"/>
              </a:rPr>
              <a:t>5360 × (0.20 – 0.40)</a:t>
            </a:r>
          </a:p>
          <a:p>
            <a:r>
              <a:rPr lang="en-US" sz="1200" b="1" kern="1200" dirty="0">
                <a:solidFill>
                  <a:schemeClr val="tx1"/>
                </a:solidFill>
                <a:effectLst/>
                <a:latin typeface="+mn-lt"/>
                <a:ea typeface="+mn-ea"/>
                <a:cs typeface="+mn-cs"/>
              </a:rPr>
              <a:t>1070 – 2150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Revised total eligible cases by either ABG or VBG criteria.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5360 + range in Step 5</a:t>
            </a:r>
          </a:p>
          <a:p>
            <a:r>
              <a:rPr lang="en-US" sz="1200" b="1" kern="1200" dirty="0">
                <a:solidFill>
                  <a:schemeClr val="tx1"/>
                </a:solidFill>
                <a:effectLst/>
                <a:latin typeface="+mn-lt"/>
                <a:ea typeface="+mn-ea"/>
                <a:cs typeface="+mn-cs"/>
              </a:rPr>
              <a:t>6430 – 7510</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7E172BD-2895-2502-FFD8-0605C1647CBC}"/>
              </a:ext>
            </a:extLst>
          </p:cNvPr>
          <p:cNvSpPr>
            <a:spLocks noGrp="1"/>
          </p:cNvSpPr>
          <p:nvPr>
            <p:ph type="sldNum" sz="quarter" idx="5"/>
          </p:nvPr>
        </p:nvSpPr>
        <p:spPr/>
        <p:txBody>
          <a:bodyPr/>
          <a:lstStyle/>
          <a:p>
            <a:fld id="{7F4F0C85-FC02-4C4E-8B1A-6BB950A69184}" type="slidenum">
              <a:rPr lang="en-US" smtClean="0"/>
              <a:t>13</a:t>
            </a:fld>
            <a:endParaRPr lang="en-US"/>
          </a:p>
        </p:txBody>
      </p:sp>
    </p:spTree>
    <p:extLst>
      <p:ext uri="{BB962C8B-B14F-4D97-AF65-F5344CB8AC3E}">
        <p14:creationId xmlns:p14="http://schemas.microsoft.com/office/powerpoint/2010/main" val="369432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E8D1-F393-EEA0-58A2-3EF874833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2E344-21F7-8112-A8CC-64DB2A6B7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E3D54-1570-89F7-D69F-40BD4BD668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1E2AED-B6E4-56E4-1323-0660C8F4C53A}"/>
              </a:ext>
            </a:extLst>
          </p:cNvPr>
          <p:cNvSpPr>
            <a:spLocks noGrp="1"/>
          </p:cNvSpPr>
          <p:nvPr>
            <p:ph type="sldNum" sz="quarter" idx="5"/>
          </p:nvPr>
        </p:nvSpPr>
        <p:spPr/>
        <p:txBody>
          <a:bodyPr/>
          <a:lstStyle/>
          <a:p>
            <a:fld id="{7F4F0C85-FC02-4C4E-8B1A-6BB950A69184}" type="slidenum">
              <a:rPr lang="en-US" smtClean="0"/>
              <a:t>14</a:t>
            </a:fld>
            <a:endParaRPr lang="en-US"/>
          </a:p>
        </p:txBody>
      </p:sp>
    </p:spTree>
    <p:extLst>
      <p:ext uri="{BB962C8B-B14F-4D97-AF65-F5344CB8AC3E}">
        <p14:creationId xmlns:p14="http://schemas.microsoft.com/office/powerpoint/2010/main" val="361368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What are the consequences of having hypercapnic respiratory failure? </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15</a:t>
            </a:fld>
            <a:endParaRPr lang="en-US"/>
          </a:p>
        </p:txBody>
      </p:sp>
    </p:spTree>
    <p:extLst>
      <p:ext uri="{BB962C8B-B14F-4D97-AF65-F5344CB8AC3E}">
        <p14:creationId xmlns:p14="http://schemas.microsoft.com/office/powerpoint/2010/main" val="134338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4762-5E81-E52D-3F58-49F473732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E6713-3A51-F390-EE05-07762BC12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518D4-855F-9799-72EA-EC756D8B4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12C436-11B0-5A75-D32F-3C8A5B61748E}"/>
              </a:ext>
            </a:extLst>
          </p:cNvPr>
          <p:cNvSpPr>
            <a:spLocks noGrp="1"/>
          </p:cNvSpPr>
          <p:nvPr>
            <p:ph type="sldNum" sz="quarter" idx="5"/>
          </p:nvPr>
        </p:nvSpPr>
        <p:spPr/>
        <p:txBody>
          <a:bodyPr/>
          <a:lstStyle/>
          <a:p>
            <a:fld id="{7F4F0C85-FC02-4C4E-8B1A-6BB950A69184}" type="slidenum">
              <a:rPr lang="en-US" smtClean="0"/>
              <a:t>16</a:t>
            </a:fld>
            <a:endParaRPr lang="en-US"/>
          </a:p>
        </p:txBody>
      </p:sp>
    </p:spTree>
    <p:extLst>
      <p:ext uri="{BB962C8B-B14F-4D97-AF65-F5344CB8AC3E}">
        <p14:creationId xmlns:p14="http://schemas.microsoft.com/office/powerpoint/2010/main" val="1840421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Costs – to be determined</a:t>
            </a:r>
          </a:p>
          <a:p>
            <a:endParaRPr lang="en-US" dirty="0"/>
          </a:p>
          <a:p>
            <a:r>
              <a:rPr lang="en-US" dirty="0"/>
              <a:t>TODO: Include on of the symptoms burden assessment cohorts.</a:t>
            </a:r>
          </a:p>
        </p:txBody>
      </p:sp>
      <p:sp>
        <p:nvSpPr>
          <p:cNvPr id="4" name="Slide Number Placeholder 3"/>
          <p:cNvSpPr>
            <a:spLocks noGrp="1"/>
          </p:cNvSpPr>
          <p:nvPr>
            <p:ph type="sldNum" sz="quarter" idx="5"/>
          </p:nvPr>
        </p:nvSpPr>
        <p:spPr/>
        <p:txBody>
          <a:bodyPr/>
          <a:lstStyle/>
          <a:p>
            <a:fld id="{7F4F0C85-FC02-4C4E-8B1A-6BB950A69184}" type="slidenum">
              <a:rPr lang="en-US" smtClean="0"/>
              <a:t>17</a:t>
            </a:fld>
            <a:endParaRPr lang="en-US"/>
          </a:p>
        </p:txBody>
      </p:sp>
    </p:spTree>
    <p:extLst>
      <p:ext uri="{BB962C8B-B14F-4D97-AF65-F5344CB8AC3E}">
        <p14:creationId xmlns:p14="http://schemas.microsoft.com/office/powerpoint/2010/main" val="191496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1DCE-ABE6-F683-F504-F77802768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F973D-96EB-FD63-BC61-517D5F402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05344-503A-DF9B-0EBE-3DB966FA2C1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356D85D-AF4E-E4F3-0036-9406490C3155}"/>
              </a:ext>
            </a:extLst>
          </p:cNvPr>
          <p:cNvSpPr>
            <a:spLocks noGrp="1"/>
          </p:cNvSpPr>
          <p:nvPr>
            <p:ph type="sldNum" sz="quarter" idx="5"/>
          </p:nvPr>
        </p:nvSpPr>
        <p:spPr/>
        <p:txBody>
          <a:bodyPr/>
          <a:lstStyle/>
          <a:p>
            <a:fld id="{7F4F0C85-FC02-4C4E-8B1A-6BB950A69184}" type="slidenum">
              <a:rPr lang="en-US" smtClean="0"/>
              <a:t>18</a:t>
            </a:fld>
            <a:endParaRPr lang="en-US"/>
          </a:p>
        </p:txBody>
      </p:sp>
    </p:spTree>
    <p:extLst>
      <p:ext uri="{BB962C8B-B14F-4D97-AF65-F5344CB8AC3E}">
        <p14:creationId xmlns:p14="http://schemas.microsoft.com/office/powerpoint/2010/main" val="4595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2A410-7DB1-3C7B-32C5-25DF13BEF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FACDD-C79D-A0AB-D2F0-C40B0AB6D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475CC-D618-5362-075F-BF3C9D5367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C8AF4-7D06-4D82-A69E-8A4BB731D30D}"/>
              </a:ext>
            </a:extLst>
          </p:cNvPr>
          <p:cNvSpPr>
            <a:spLocks noGrp="1"/>
          </p:cNvSpPr>
          <p:nvPr>
            <p:ph type="sldNum" sz="quarter" idx="5"/>
          </p:nvPr>
        </p:nvSpPr>
        <p:spPr/>
        <p:txBody>
          <a:bodyPr/>
          <a:lstStyle/>
          <a:p>
            <a:fld id="{7F4F0C85-FC02-4C4E-8B1A-6BB950A69184}" type="slidenum">
              <a:rPr lang="en-US" smtClean="0"/>
              <a:t>19</a:t>
            </a:fld>
            <a:endParaRPr lang="en-US"/>
          </a:p>
        </p:txBody>
      </p:sp>
    </p:spTree>
    <p:extLst>
      <p:ext uri="{BB962C8B-B14F-4D97-AF65-F5344CB8AC3E}">
        <p14:creationId xmlns:p14="http://schemas.microsoft.com/office/powerpoint/2010/main" val="21874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2E77-C84F-EB07-1BC4-8EFD6BFF6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98D15-F40D-D9CB-EF23-6F61D0062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62D1D-A6F8-6EE1-BD01-742371FF97E5}"/>
              </a:ext>
            </a:extLst>
          </p:cNvPr>
          <p:cNvSpPr>
            <a:spLocks noGrp="1"/>
          </p:cNvSpPr>
          <p:nvPr>
            <p:ph type="body" idx="1"/>
          </p:nvPr>
        </p:nvSpPr>
        <p:spPr/>
        <p:txBody>
          <a:bodyPr/>
          <a:lstStyle/>
          <a:p>
            <a:r>
              <a:rPr lang="en-US" dirty="0"/>
              <a:t>Optional slide on the frequency of OSA among survivors of hypercapnic respiratory failure in the ICU</a:t>
            </a:r>
          </a:p>
        </p:txBody>
      </p:sp>
      <p:sp>
        <p:nvSpPr>
          <p:cNvPr id="4" name="Slide Number Placeholder 3">
            <a:extLst>
              <a:ext uri="{FF2B5EF4-FFF2-40B4-BE49-F238E27FC236}">
                <a16:creationId xmlns:a16="http://schemas.microsoft.com/office/drawing/2014/main" id="{E90D06D1-E4B6-3DD7-9ADF-FF70BF2D3349}"/>
              </a:ext>
            </a:extLst>
          </p:cNvPr>
          <p:cNvSpPr>
            <a:spLocks noGrp="1"/>
          </p:cNvSpPr>
          <p:nvPr>
            <p:ph type="sldNum" sz="quarter" idx="5"/>
          </p:nvPr>
        </p:nvSpPr>
        <p:spPr/>
        <p:txBody>
          <a:bodyPr/>
          <a:lstStyle/>
          <a:p>
            <a:fld id="{7F4F0C85-FC02-4C4E-8B1A-6BB950A69184}" type="slidenum">
              <a:rPr lang="en-US" smtClean="0"/>
              <a:t>20</a:t>
            </a:fld>
            <a:endParaRPr lang="en-US"/>
          </a:p>
        </p:txBody>
      </p:sp>
    </p:spTree>
    <p:extLst>
      <p:ext uri="{BB962C8B-B14F-4D97-AF65-F5344CB8AC3E}">
        <p14:creationId xmlns:p14="http://schemas.microsoft.com/office/powerpoint/2010/main" val="373724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Nation-wide &lt;1% of hypercapnia is “hypercapnic respiratory success” per </a:t>
            </a:r>
            <a:r>
              <a:rPr lang="en-US" sz="1200" u="none" kern="1200" dirty="0" err="1">
                <a:solidFill>
                  <a:schemeClr val="tx1"/>
                </a:solidFill>
                <a:effectLst/>
                <a:latin typeface="+mn-lt"/>
                <a:ea typeface="+mn-ea"/>
                <a:cs typeface="+mn-cs"/>
              </a:rPr>
              <a:t>trinetx</a:t>
            </a:r>
            <a:r>
              <a:rPr lang="en-US" sz="1200" u="none" kern="1200" dirty="0">
                <a:solidFill>
                  <a:schemeClr val="tx1"/>
                </a:solidFill>
                <a:effectLst/>
                <a:latin typeface="+mn-lt"/>
                <a:ea typeface="+mn-ea"/>
                <a:cs typeface="+mn-cs"/>
              </a:rPr>
              <a:t> data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3</a:t>
            </a:fld>
            <a:endParaRPr lang="en-US"/>
          </a:p>
        </p:txBody>
      </p:sp>
    </p:spTree>
    <p:extLst>
      <p:ext uri="{BB962C8B-B14F-4D97-AF65-F5344CB8AC3E}">
        <p14:creationId xmlns:p14="http://schemas.microsoft.com/office/powerpoint/2010/main" val="701372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21</a:t>
            </a:fld>
            <a:endParaRPr lang="en-US"/>
          </a:p>
        </p:txBody>
      </p:sp>
    </p:spTree>
    <p:extLst>
      <p:ext uri="{BB962C8B-B14F-4D97-AF65-F5344CB8AC3E}">
        <p14:creationId xmlns:p14="http://schemas.microsoft.com/office/powerpoint/2010/main" val="234291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E131E-07F3-5664-79C0-FDB531D95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95914-BACB-DBC9-2EEC-E9A62FF68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C25D0-3E9B-15BC-C3E2-B326440FDDA4}"/>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5FBBA1CA-A056-27F6-9D71-C9F9F6B2D3DF}"/>
              </a:ext>
            </a:extLst>
          </p:cNvPr>
          <p:cNvSpPr>
            <a:spLocks noGrp="1"/>
          </p:cNvSpPr>
          <p:nvPr>
            <p:ph type="sldNum" sz="quarter" idx="5"/>
          </p:nvPr>
        </p:nvSpPr>
        <p:spPr/>
        <p:txBody>
          <a:bodyPr/>
          <a:lstStyle/>
          <a:p>
            <a:fld id="{7F4F0C85-FC02-4C4E-8B1A-6BB950A69184}" type="slidenum">
              <a:rPr lang="en-US" smtClean="0"/>
              <a:t>22</a:t>
            </a:fld>
            <a:endParaRPr lang="en-US"/>
          </a:p>
        </p:txBody>
      </p:sp>
    </p:spTree>
    <p:extLst>
      <p:ext uri="{BB962C8B-B14F-4D97-AF65-F5344CB8AC3E}">
        <p14:creationId xmlns:p14="http://schemas.microsoft.com/office/powerpoint/2010/main" val="204252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23</a:t>
            </a:fld>
            <a:endParaRPr lang="en-US"/>
          </a:p>
        </p:txBody>
      </p:sp>
    </p:spTree>
    <p:extLst>
      <p:ext uri="{BB962C8B-B14F-4D97-AF65-F5344CB8AC3E}">
        <p14:creationId xmlns:p14="http://schemas.microsoft.com/office/powerpoint/2010/main" val="2402520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24</a:t>
            </a:fld>
            <a:endParaRPr lang="en-US"/>
          </a:p>
        </p:txBody>
      </p:sp>
    </p:spTree>
    <p:extLst>
      <p:ext uri="{BB962C8B-B14F-4D97-AF65-F5344CB8AC3E}">
        <p14:creationId xmlns:p14="http://schemas.microsoft.com/office/powerpoint/2010/main" val="254624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Hege makes the point about opiates – open question how much of a population impact this has on CHRONIC respiratory failure – for e.g. https://</a:t>
            </a:r>
            <a:r>
              <a:rPr lang="en-US" dirty="0" err="1"/>
              <a:t>pmc.ncbi.nlm.nih.gov</a:t>
            </a:r>
            <a:r>
              <a:rPr lang="en-US" dirty="0"/>
              <a:t>/articles/PMC10503117/ suggests not so much. </a:t>
            </a:r>
          </a:p>
          <a:p>
            <a:r>
              <a:rPr lang="en-US" dirty="0"/>
              <a:t>We are looking at this in the CO2-PATH cohort.</a:t>
            </a:r>
          </a:p>
        </p:txBody>
      </p:sp>
      <p:sp>
        <p:nvSpPr>
          <p:cNvPr id="4" name="Slide Number Placeholder 3"/>
          <p:cNvSpPr>
            <a:spLocks noGrp="1"/>
          </p:cNvSpPr>
          <p:nvPr>
            <p:ph type="sldNum" sz="quarter" idx="5"/>
          </p:nvPr>
        </p:nvSpPr>
        <p:spPr/>
        <p:txBody>
          <a:bodyPr/>
          <a:lstStyle/>
          <a:p>
            <a:fld id="{7F4F0C85-FC02-4C4E-8B1A-6BB950A69184}" type="slidenum">
              <a:rPr lang="en-US" smtClean="0"/>
              <a:t>26</a:t>
            </a:fld>
            <a:endParaRPr lang="en-US"/>
          </a:p>
        </p:txBody>
      </p:sp>
    </p:spTree>
    <p:extLst>
      <p:ext uri="{BB962C8B-B14F-4D97-AF65-F5344CB8AC3E}">
        <p14:creationId xmlns:p14="http://schemas.microsoft.com/office/powerpoint/2010/main" val="3108859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TODO: </a:t>
            </a:r>
          </a:p>
          <a:p>
            <a:r>
              <a:rPr lang="en-US" b="1" dirty="0"/>
              <a:t>Patient‑journey </a:t>
            </a:r>
            <a:r>
              <a:rPr lang="en-US" b="1" dirty="0" err="1"/>
              <a:t>swimlane</a:t>
            </a:r>
            <a:r>
              <a:rPr lang="en-US" b="1" dirty="0"/>
              <a:t> (ideal care path):</a:t>
            </a:r>
            <a:r>
              <a:rPr lang="en-US" dirty="0"/>
              <a:t> </a:t>
            </a:r>
            <a:r>
              <a:rPr lang="en-US" i="1" dirty="0"/>
              <a:t>Hospital/ED → Discharge risk stratification → 7‑day clinic (empiric NIV, OSA test, spirometry) for high risk</a:t>
            </a:r>
            <a:endParaRPr lang="en-US" dirty="0"/>
          </a:p>
          <a:p>
            <a:endParaRPr lang="en-US" b="1" dirty="0"/>
          </a:p>
          <a:p>
            <a:r>
              <a:rPr lang="en-US" b="1" dirty="0"/>
              <a:t>Consider Failure points:</a:t>
            </a:r>
            <a:r>
              <a:rPr lang="en-US" dirty="0"/>
              <a:t> </a:t>
            </a:r>
            <a:r>
              <a:rPr lang="en-US" i="1" dirty="0"/>
              <a:t>Testing ordered but not completed; DME setup delays; unclear ownership – who </a:t>
            </a:r>
            <a:r>
              <a:rPr lang="en-US" i="1" dirty="0" err="1"/>
              <a:t>educaitons</a:t>
            </a:r>
            <a:r>
              <a:rPr lang="en-US" i="1" dirty="0"/>
              <a:t> patients or explains plan? Are they the right folks to do it?</a:t>
            </a:r>
            <a:r>
              <a:rPr lang="en-US" dirty="0"/>
              <a:t>.</a:t>
            </a:r>
          </a:p>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27</a:t>
            </a:fld>
            <a:endParaRPr lang="en-US"/>
          </a:p>
        </p:txBody>
      </p:sp>
    </p:spTree>
    <p:extLst>
      <p:ext uri="{BB962C8B-B14F-4D97-AF65-F5344CB8AC3E}">
        <p14:creationId xmlns:p14="http://schemas.microsoft.com/office/powerpoint/2010/main" val="2295924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potential for remote monitoring is high – can deliver pretty good care with remote tracking downloads and video visit (population often has mobility challenges anyway). </a:t>
            </a:r>
          </a:p>
          <a:p>
            <a:endParaRPr lang="en-US" dirty="0"/>
          </a:p>
          <a:p>
            <a:r>
              <a:rPr lang="en-US" dirty="0"/>
              <a:t>[ ] need to determine optimal referral / triage criteria</a:t>
            </a:r>
          </a:p>
          <a:p>
            <a:endParaRPr lang="en-US" dirty="0"/>
          </a:p>
          <a:p>
            <a:r>
              <a:rPr lang="en-US" dirty="0"/>
              <a:t>Emphasize – optimal referral is in folks who may need NIV (can help make that determination), even if exhaustive testing not completed, rather than requiring it be certain. </a:t>
            </a:r>
          </a:p>
        </p:txBody>
      </p:sp>
      <p:sp>
        <p:nvSpPr>
          <p:cNvPr id="4" name="Slide Number Placeholder 3"/>
          <p:cNvSpPr>
            <a:spLocks noGrp="1"/>
          </p:cNvSpPr>
          <p:nvPr>
            <p:ph type="sldNum" sz="quarter" idx="5"/>
          </p:nvPr>
        </p:nvSpPr>
        <p:spPr/>
        <p:txBody>
          <a:bodyPr/>
          <a:lstStyle/>
          <a:p>
            <a:fld id="{7F4F0C85-FC02-4C4E-8B1A-6BB950A69184}" type="slidenum">
              <a:rPr lang="en-US" smtClean="0"/>
              <a:t>29</a:t>
            </a:fld>
            <a:endParaRPr lang="en-US"/>
          </a:p>
        </p:txBody>
      </p:sp>
    </p:spTree>
    <p:extLst>
      <p:ext uri="{BB962C8B-B14F-4D97-AF65-F5344CB8AC3E}">
        <p14:creationId xmlns:p14="http://schemas.microsoft.com/office/powerpoint/2010/main" val="146167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67B38-E47A-6A1A-D59D-EBCD8F988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67784-7A80-59F3-72BA-A6BBC5C7F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4197A-C0A9-BFE6-D448-FF1D3279CAE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Say, you’ve decided they need a device… how do we get one?</a:t>
            </a:r>
          </a:p>
        </p:txBody>
      </p:sp>
      <p:sp>
        <p:nvSpPr>
          <p:cNvPr id="4" name="Slide Number Placeholder 3">
            <a:extLst>
              <a:ext uri="{FF2B5EF4-FFF2-40B4-BE49-F238E27FC236}">
                <a16:creationId xmlns:a16="http://schemas.microsoft.com/office/drawing/2014/main" id="{C9797F6C-CC6E-6FE9-155C-4BF717CCDD98}"/>
              </a:ext>
            </a:extLst>
          </p:cNvPr>
          <p:cNvSpPr>
            <a:spLocks noGrp="1"/>
          </p:cNvSpPr>
          <p:nvPr>
            <p:ph type="sldNum" sz="quarter" idx="5"/>
          </p:nvPr>
        </p:nvSpPr>
        <p:spPr/>
        <p:txBody>
          <a:bodyPr/>
          <a:lstStyle/>
          <a:p>
            <a:fld id="{7F4F0C85-FC02-4C4E-8B1A-6BB950A69184}" type="slidenum">
              <a:rPr lang="en-US" smtClean="0"/>
              <a:t>30</a:t>
            </a:fld>
            <a:endParaRPr lang="en-US"/>
          </a:p>
        </p:txBody>
      </p:sp>
    </p:spTree>
    <p:extLst>
      <p:ext uri="{BB962C8B-B14F-4D97-AF65-F5344CB8AC3E}">
        <p14:creationId xmlns:p14="http://schemas.microsoft.com/office/powerpoint/2010/main" val="2421016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 invented for Sleep Apnea </a:t>
            </a:r>
            <a:r>
              <a:rPr lang="en-US" dirty="0">
                <a:latin typeface="Calibri" panose="020F0502020204030204" pitchFamily="34" charset="0"/>
                <a:cs typeface="Calibri" panose="020F0502020204030204" pitchFamily="34" charset="0"/>
              </a:rPr>
              <a:t>→ CMS worried: $ for all OSA to get home vents? Rebranded BPAP as “Respiratory Assist Device”  to assure that not everyone going to need a ventilator.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E0465/E0466/E0467</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31</a:t>
            </a:fld>
            <a:endParaRPr lang="en-US"/>
          </a:p>
        </p:txBody>
      </p:sp>
    </p:spTree>
    <p:extLst>
      <p:ext uri="{BB962C8B-B14F-4D97-AF65-F5344CB8AC3E}">
        <p14:creationId xmlns:p14="http://schemas.microsoft.com/office/powerpoint/2010/main" val="40633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COPD is more of a vibe than a diagnosis now.  -&gt; prepare for huge amounts of confusion about diagnosis (already a big problem)</a:t>
            </a:r>
          </a:p>
          <a:p>
            <a:endParaRPr lang="en-US" dirty="0"/>
          </a:p>
          <a:p>
            <a:r>
              <a:rPr lang="en-US" dirty="0"/>
              <a:t>COPD pathway includes ILD, overlap, etc. … basically everything that isn’t OSA and NMD</a:t>
            </a:r>
          </a:p>
        </p:txBody>
      </p:sp>
      <p:sp>
        <p:nvSpPr>
          <p:cNvPr id="4" name="Slide Number Placeholder 3"/>
          <p:cNvSpPr>
            <a:spLocks noGrp="1"/>
          </p:cNvSpPr>
          <p:nvPr>
            <p:ph type="sldNum" sz="quarter" idx="5"/>
          </p:nvPr>
        </p:nvSpPr>
        <p:spPr/>
        <p:txBody>
          <a:bodyPr/>
          <a:lstStyle/>
          <a:p>
            <a:fld id="{7F4F0C85-FC02-4C4E-8B1A-6BB950A69184}" type="slidenum">
              <a:rPr lang="en-US" smtClean="0"/>
              <a:t>33</a:t>
            </a:fld>
            <a:endParaRPr lang="en-US"/>
          </a:p>
        </p:txBody>
      </p:sp>
    </p:spTree>
    <p:extLst>
      <p:ext uri="{BB962C8B-B14F-4D97-AF65-F5344CB8AC3E}">
        <p14:creationId xmlns:p14="http://schemas.microsoft.com/office/powerpoint/2010/main" val="134406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3999C-F005-85E5-CCE7-C7124AEFA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AF242-7A26-B2CA-2B04-1073DBF70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C2C4C-AF4F-8B29-C1E1-5F3CA7D4A2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like cardiac output receives too much attention compared to venous return; oxygen transport receives too much attention compared to carbon-dioxide flux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 schema for thinking about ventilatory failure - from the “Ventilatory Failure: can the body sustain what it needs”? in </a:t>
            </a:r>
            <a:r>
              <a:rPr lang="en-US" sz="1200" kern="1200" dirty="0" err="1">
                <a:solidFill>
                  <a:schemeClr val="tx1"/>
                </a:solidFill>
                <a:effectLst/>
                <a:latin typeface="+mn-lt"/>
                <a:ea typeface="+mn-ea"/>
                <a:cs typeface="+mn-cs"/>
              </a:rPr>
              <a:t>AnnalsATS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Abnormal PaCO2 =&gt; the balance of tissue CO2 production (VCO2) to alveolar ventilation (Va) is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www.atsjournals.org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/10.1513/AnnalsATS.201305-132OT?url_ver=Z39.88-2003&amp;rfr_id=</a:t>
            </a:r>
            <a:r>
              <a:rPr lang="en-US" sz="1200" kern="1200" dirty="0" err="1">
                <a:solidFill>
                  <a:schemeClr val="tx1"/>
                </a:solidFill>
                <a:effectLst/>
                <a:latin typeface="+mn-lt"/>
                <a:ea typeface="+mn-ea"/>
                <a:cs typeface="+mn-cs"/>
              </a:rPr>
              <a:t>ori:rid:crossref.org&amp;rfr_dat</a:t>
            </a:r>
            <a:r>
              <a:rPr lang="en-US" sz="1200" kern="1200" dirty="0">
                <a:solidFill>
                  <a:schemeClr val="tx1"/>
                </a:solidFill>
                <a:effectLst/>
                <a:latin typeface="+mn-lt"/>
                <a:ea typeface="+mn-ea"/>
                <a:cs typeface="+mn-cs"/>
              </a:rPr>
              <a:t>=cr_pub%20%200pubmed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86F038D-02C1-9A19-B6E3-18E04A593DA8}"/>
              </a:ext>
            </a:extLst>
          </p:cNvPr>
          <p:cNvSpPr>
            <a:spLocks noGrp="1"/>
          </p:cNvSpPr>
          <p:nvPr>
            <p:ph type="sldNum" sz="quarter" idx="5"/>
          </p:nvPr>
        </p:nvSpPr>
        <p:spPr/>
        <p:txBody>
          <a:bodyPr/>
          <a:lstStyle/>
          <a:p>
            <a:fld id="{7F4F0C85-FC02-4C4E-8B1A-6BB950A69184}" type="slidenum">
              <a:rPr lang="en-US" smtClean="0"/>
              <a:t>4</a:t>
            </a:fld>
            <a:endParaRPr lang="en-US"/>
          </a:p>
        </p:txBody>
      </p:sp>
    </p:spTree>
    <p:extLst>
      <p:ext uri="{BB962C8B-B14F-4D97-AF65-F5344CB8AC3E}">
        <p14:creationId xmlns:p14="http://schemas.microsoft.com/office/powerpoint/2010/main" val="698148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of a noninvasive ventilator in the home setting may be considered medically necessary when both of the following criteria are met (A. and B.):</a:t>
            </a:r>
          </a:p>
          <a:p>
            <a:r>
              <a:rPr lang="en-US" sz="1200" kern="1200" dirty="0">
                <a:solidFill>
                  <a:schemeClr val="tx1"/>
                </a:solidFill>
                <a:effectLst/>
                <a:latin typeface="+mn-lt"/>
                <a:ea typeface="+mn-ea"/>
                <a:cs typeface="+mn-cs"/>
              </a:rPr>
              <a:t>A. The device is being requested to treat any of the following</a:t>
            </a:r>
          </a:p>
          <a:p>
            <a:r>
              <a:rPr lang="en-US" sz="1200" kern="1200" dirty="0">
                <a:solidFill>
                  <a:schemeClr val="tx1"/>
                </a:solidFill>
                <a:effectLst/>
                <a:latin typeface="+mn-lt"/>
                <a:ea typeface="+mn-ea"/>
                <a:cs typeface="+mn-cs"/>
              </a:rPr>
              <a:t>Indications:</a:t>
            </a:r>
          </a:p>
          <a:p>
            <a:r>
              <a:rPr lang="en-US" sz="1200" kern="1200" dirty="0">
                <a:solidFill>
                  <a:schemeClr val="tx1"/>
                </a:solidFill>
                <a:effectLst/>
                <a:latin typeface="+mn-lt"/>
                <a:ea typeface="+mn-ea"/>
                <a:cs typeface="+mn-cs"/>
              </a:rPr>
              <a:t>1. Neuromuscular disease</a:t>
            </a:r>
          </a:p>
          <a:p>
            <a:r>
              <a:rPr lang="en-US" sz="1200" kern="1200" dirty="0">
                <a:solidFill>
                  <a:schemeClr val="tx1"/>
                </a:solidFill>
                <a:effectLst/>
                <a:latin typeface="+mn-lt"/>
                <a:ea typeface="+mn-ea"/>
                <a:cs typeface="+mn-cs"/>
              </a:rPr>
              <a:t>* 2. Thoracic restrictive disease</a:t>
            </a:r>
          </a:p>
          <a:p>
            <a:r>
              <a:rPr lang="en-US" sz="1200" kern="1200" dirty="0">
                <a:solidFill>
                  <a:schemeClr val="tx1"/>
                </a:solidFill>
                <a:effectLst/>
                <a:latin typeface="+mn-lt"/>
                <a:ea typeface="+mn-ea"/>
                <a:cs typeface="+mn-cs"/>
              </a:rPr>
              <a:t>3. Chronic respiratory failure consequent to chronic obstructive pulmonary disease.</a:t>
            </a:r>
          </a:p>
          <a:p>
            <a:r>
              <a:rPr lang="en-US" sz="1200" kern="1200" dirty="0">
                <a:solidFill>
                  <a:schemeClr val="tx1"/>
                </a:solidFill>
                <a:effectLst/>
                <a:latin typeface="+mn-lt"/>
                <a:ea typeface="+mn-ea"/>
                <a:cs typeface="+mn-cs"/>
              </a:rPr>
              <a:t>B. There is sufficient documentation in the medical record to support the condition is life-threatening where interruption of respiratory support would quickly lead to serious harm or death.</a:t>
            </a:r>
          </a:p>
          <a:p>
            <a:r>
              <a:rPr lang="en-US" sz="1200" kern="1200" dirty="0">
                <a:solidFill>
                  <a:schemeClr val="tx1"/>
                </a:solidFill>
                <a:effectLst/>
                <a:latin typeface="+mn-lt"/>
                <a:ea typeface="+mn-ea"/>
                <a:cs typeface="+mn-cs"/>
              </a:rPr>
              <a:t>Il. Use of a noninvasive ventilator in the home setting is considered not medically necessary when Criterion I. is not met, including but not limited to the following situations:</a:t>
            </a:r>
          </a:p>
          <a:p>
            <a:r>
              <a:rPr lang="en-US" sz="1200" kern="1200" dirty="0">
                <a:solidFill>
                  <a:schemeClr val="tx1"/>
                </a:solidFill>
                <a:effectLst/>
                <a:latin typeface="+mn-lt"/>
                <a:ea typeface="+mn-ea"/>
                <a:cs typeface="+mn-cs"/>
              </a:rPr>
              <a:t>﻿﻿﻿The patient's condition is such that treatment may be adequately provided by a bilevel positive airway pressure device</a:t>
            </a:r>
          </a:p>
          <a:p>
            <a:r>
              <a:rPr lang="en-US" sz="1200" kern="1200" dirty="0">
                <a:solidFill>
                  <a:schemeClr val="tx1"/>
                </a:solidFill>
                <a:effectLst/>
                <a:latin typeface="+mn-lt"/>
                <a:ea typeface="+mn-ea"/>
                <a:cs typeface="+mn-cs"/>
              </a:rPr>
              <a:t>﻿﻿﻿Severity of the patient's condition is not severe and life-threatening.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no definitions for these medical conditions (Unlike the RAD criterion)</a:t>
            </a:r>
          </a:p>
          <a:p>
            <a:r>
              <a:rPr lang="en-US" sz="1200" kern="1200" dirty="0">
                <a:solidFill>
                  <a:schemeClr val="tx1"/>
                </a:solidFill>
                <a:effectLst/>
                <a:latin typeface="+mn-lt"/>
                <a:ea typeface="+mn-ea"/>
                <a:cs typeface="+mn-cs"/>
              </a:rPr>
              <a:t>﻿﻿"Adequately provided by bilevel" is not defined in the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E0466 NCD</a:t>
            </a:r>
          </a:p>
          <a:p>
            <a:r>
              <a:rPr lang="en-US" sz="1200" kern="1200" dirty="0">
                <a:solidFill>
                  <a:schemeClr val="tx1"/>
                </a:solidFill>
                <a:effectLst/>
                <a:latin typeface="+mn-lt"/>
                <a:ea typeface="+mn-ea"/>
                <a:cs typeface="+mn-cs"/>
              </a:rPr>
              <a:t>• • ﻿﻿"Life threatening interruption" is not defined in the E0466</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NCD</a:t>
            </a:r>
          </a:p>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34</a:t>
            </a:fld>
            <a:endParaRPr lang="en-US"/>
          </a:p>
        </p:txBody>
      </p:sp>
    </p:spTree>
    <p:extLst>
      <p:ext uri="{BB962C8B-B14F-4D97-AF65-F5344CB8AC3E}">
        <p14:creationId xmlns:p14="http://schemas.microsoft.com/office/powerpoint/2010/main" val="3900228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BBD28-B0E8-DF28-1BCA-B8ADA66CC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73FF2-996E-EC07-5E0B-FAC56C67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C2E3A-267E-4CC2-D48A-20BECB1D6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94E59D-D376-600C-00E4-BE8F39222CFA}"/>
              </a:ext>
            </a:extLst>
          </p:cNvPr>
          <p:cNvSpPr>
            <a:spLocks noGrp="1"/>
          </p:cNvSpPr>
          <p:nvPr>
            <p:ph type="sldNum" sz="quarter" idx="5"/>
          </p:nvPr>
        </p:nvSpPr>
        <p:spPr/>
        <p:txBody>
          <a:bodyPr/>
          <a:lstStyle/>
          <a:p>
            <a:fld id="{7F4F0C85-FC02-4C4E-8B1A-6BB950A69184}" type="slidenum">
              <a:rPr lang="en-US" smtClean="0"/>
              <a:t>35</a:t>
            </a:fld>
            <a:endParaRPr lang="en-US"/>
          </a:p>
        </p:txBody>
      </p:sp>
    </p:spTree>
    <p:extLst>
      <p:ext uri="{BB962C8B-B14F-4D97-AF65-F5344CB8AC3E}">
        <p14:creationId xmlns:p14="http://schemas.microsoft.com/office/powerpoint/2010/main" val="3979691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36</a:t>
            </a:fld>
            <a:endParaRPr lang="en-US"/>
          </a:p>
        </p:txBody>
      </p:sp>
    </p:spTree>
    <p:extLst>
      <p:ext uri="{BB962C8B-B14F-4D97-AF65-F5344CB8AC3E}">
        <p14:creationId xmlns:p14="http://schemas.microsoft.com/office/powerpoint/2010/main" val="417931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16EF-8D23-17E8-2D3E-63F187877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B08AE-5839-7690-7D11-26003E1BC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703BB-2D5B-842C-F73B-7C9CBD079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26CB44-2053-41F2-EF59-DCD3D9071464}"/>
              </a:ext>
            </a:extLst>
          </p:cNvPr>
          <p:cNvSpPr>
            <a:spLocks noGrp="1"/>
          </p:cNvSpPr>
          <p:nvPr>
            <p:ph type="sldNum" sz="quarter" idx="5"/>
          </p:nvPr>
        </p:nvSpPr>
        <p:spPr/>
        <p:txBody>
          <a:bodyPr/>
          <a:lstStyle/>
          <a:p>
            <a:fld id="{7F4F0C85-FC02-4C4E-8B1A-6BB950A69184}" type="slidenum">
              <a:rPr lang="en-US" smtClean="0"/>
              <a:t>5</a:t>
            </a:fld>
            <a:endParaRPr lang="en-US"/>
          </a:p>
        </p:txBody>
      </p:sp>
    </p:spTree>
    <p:extLst>
      <p:ext uri="{BB962C8B-B14F-4D97-AF65-F5344CB8AC3E}">
        <p14:creationId xmlns:p14="http://schemas.microsoft.com/office/powerpoint/2010/main" val="268886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9885-DE3E-52F1-C777-78BE4434F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A99F9-6859-8368-7214-CB0F04EE1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B8425-3C50-7CB1-628E-34228315A3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D6D962-72AF-AF7E-88BF-8DD73CCAD27A}"/>
              </a:ext>
            </a:extLst>
          </p:cNvPr>
          <p:cNvSpPr>
            <a:spLocks noGrp="1"/>
          </p:cNvSpPr>
          <p:nvPr>
            <p:ph type="sldNum" sz="quarter" idx="5"/>
          </p:nvPr>
        </p:nvSpPr>
        <p:spPr/>
        <p:txBody>
          <a:bodyPr/>
          <a:lstStyle/>
          <a:p>
            <a:fld id="{7F4F0C85-FC02-4C4E-8B1A-6BB950A69184}" type="slidenum">
              <a:rPr lang="en-US" smtClean="0"/>
              <a:t>6</a:t>
            </a:fld>
            <a:endParaRPr lang="en-US"/>
          </a:p>
        </p:txBody>
      </p:sp>
    </p:spTree>
    <p:extLst>
      <p:ext uri="{BB962C8B-B14F-4D97-AF65-F5344CB8AC3E}">
        <p14:creationId xmlns:p14="http://schemas.microsoft.com/office/powerpoint/2010/main" val="118428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BC3E-15F2-071F-686E-455EBAC4E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C4601-22B7-3FFF-4FE5-7F7F9C849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7D612-F51A-07B2-D682-B07FD0F29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98B2E2-03E8-C391-EA3F-22C3FA3F22F1}"/>
              </a:ext>
            </a:extLst>
          </p:cNvPr>
          <p:cNvSpPr>
            <a:spLocks noGrp="1"/>
          </p:cNvSpPr>
          <p:nvPr>
            <p:ph type="sldNum" sz="quarter" idx="5"/>
          </p:nvPr>
        </p:nvSpPr>
        <p:spPr/>
        <p:txBody>
          <a:bodyPr/>
          <a:lstStyle/>
          <a:p>
            <a:fld id="{7F4F0C85-FC02-4C4E-8B1A-6BB950A69184}" type="slidenum">
              <a:rPr lang="en-US" smtClean="0"/>
              <a:t>7</a:t>
            </a:fld>
            <a:endParaRPr lang="en-US"/>
          </a:p>
        </p:txBody>
      </p:sp>
    </p:spTree>
    <p:extLst>
      <p:ext uri="{BB962C8B-B14F-4D97-AF65-F5344CB8AC3E}">
        <p14:creationId xmlns:p14="http://schemas.microsoft.com/office/powerpoint/2010/main" val="338560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breath with a higher PaCO2 will contain more CO2 particles -&gt; more efficient ventilation with higher blood CO2.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Ventilation is metabolically expensive- why not operate at a higher set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Hint: what is the evolutionary advantage of the goal PaCO</a:t>
            </a:r>
            <a:r>
              <a:rPr lang="en-US" sz="1200" baseline="-25000" dirty="0"/>
              <a:t>2</a:t>
            </a:r>
            <a:r>
              <a:rPr lang="en-US" sz="1200" dirty="0"/>
              <a:t> being lower in SLC (~33 mmHg) than sea level? </a:t>
            </a:r>
            <a:endParaRPr lang="en-US" dirty="0"/>
          </a:p>
          <a:p>
            <a:r>
              <a:rPr lang="en-US" sz="1200" dirty="0"/>
              <a:t>Consider: why does permissive hypercapnia work? (higher VE VCO2)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mere existence of chronic hypercapnic respiratory failure tells you its not immediately fatal.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Chronic can occur if: The ventilatory control system has decided to tolerate a higher PaCO2, either because the feedback mechanisms aren’t working (opiates) or it’s suboptimal to try to defend the CO2 level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metabolically expensive – severe COPD or OHS)</a:t>
            </a:r>
          </a:p>
          <a:p>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8</a:t>
            </a:fld>
            <a:endParaRPr lang="en-US"/>
          </a:p>
        </p:txBody>
      </p:sp>
    </p:spTree>
    <p:extLst>
      <p:ext uri="{BB962C8B-B14F-4D97-AF65-F5344CB8AC3E}">
        <p14:creationId xmlns:p14="http://schemas.microsoft.com/office/powerpoint/2010/main" val="418805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also makes sense why these people might be so frail and prone to readmission… as your PaCO2 goes up, your buffer goes down. In fact, that’s probably why we’re evolved to hyperventilate with altitude. – called </a:t>
            </a:r>
            <a:r>
              <a:rPr lang="en-US" sz="1200" b="0" i="0" kern="1200" dirty="0">
                <a:solidFill>
                  <a:schemeClr val="tx1"/>
                </a:solidFill>
                <a:effectLst/>
                <a:latin typeface="+mn-lt"/>
                <a:ea typeface="+mn-ea"/>
                <a:cs typeface="+mn-cs"/>
              </a:rPr>
              <a:t>referred to as “ventilatory acclimatization” (</a:t>
            </a:r>
            <a:r>
              <a:rPr lang="en-US" sz="1200" b="0" i="0" u="none" strike="noStrike" kern="1200" dirty="0">
                <a:solidFill>
                  <a:schemeClr val="tx1"/>
                </a:solidFill>
                <a:effectLst/>
                <a:latin typeface="+mn-lt"/>
                <a:ea typeface="+mn-ea"/>
                <a:cs typeface="+mn-cs"/>
                <a:hlinkClick r:id="rId3"/>
              </a:rPr>
              <a:t>92</a:t>
            </a:r>
            <a:r>
              <a:rPr lang="en-US" sz="1200" b="0" i="0" kern="1200" dirty="0">
                <a:solidFill>
                  <a:schemeClr val="tx1"/>
                </a:solidFill>
                <a:effectLst/>
                <a:latin typeface="+mn-lt"/>
                <a:ea typeface="+mn-ea"/>
                <a:cs typeface="+mn-cs"/>
              </a:rPr>
              <a:t>).</a:t>
            </a:r>
          </a:p>
          <a:p>
            <a:endParaRPr lang="en-US" dirty="0"/>
          </a:p>
          <a:p>
            <a:pPr marL="285750" indent="-285750">
              <a:buFont typeface="Arial" panose="020B0604020202020204" pitchFamily="34" charset="0"/>
              <a:buChar char="•"/>
            </a:pPr>
            <a:r>
              <a:rPr lang="en-US" dirty="0"/>
              <a:t>SpO2 &lt;90% catches people’s attention</a:t>
            </a:r>
          </a:p>
          <a:p>
            <a:pPr marL="285750" indent="-285750">
              <a:buFont typeface="Arial" panose="020B0604020202020204" pitchFamily="34" charset="0"/>
              <a:buChar char="•"/>
            </a:pPr>
            <a:r>
              <a:rPr lang="en-US" dirty="0"/>
              <a:t>Corresponds to a PaO2 of ~55 mmHg (depending exactly on the individual’s oxygen hemoglobin dissociation curve. </a:t>
            </a:r>
          </a:p>
          <a:p>
            <a:pPr marL="285750" indent="-285750">
              <a:buFont typeface="Arial" panose="020B0604020202020204" pitchFamily="34" charset="0"/>
              <a:buChar char="•"/>
            </a:pPr>
            <a:r>
              <a:rPr lang="en-US" dirty="0"/>
              <a:t>Normal A-a gradient? 4 + (0.25 * Age) </a:t>
            </a:r>
          </a:p>
          <a:p>
            <a:pPr marL="742950" lvl="1" indent="-285750">
              <a:buFont typeface="Arial" panose="020B0604020202020204" pitchFamily="34" charset="0"/>
              <a:buChar char="•"/>
            </a:pPr>
            <a:r>
              <a:rPr lang="en-US" dirty="0"/>
              <a:t>Critical PAO2 = paO2 + (Normal A-a gradient)</a:t>
            </a:r>
          </a:p>
          <a:p>
            <a:pPr marL="742950" lvl="1" indent="-285750">
              <a:buFont typeface="Arial" panose="020B0604020202020204" pitchFamily="34" charset="0"/>
              <a:buChar char="•"/>
            </a:pPr>
            <a:r>
              <a:rPr lang="en-US" dirty="0"/>
              <a:t>Critical PAO2 = 51 + 0.25 * Age</a:t>
            </a:r>
          </a:p>
          <a:p>
            <a:pPr marL="742950" lvl="1" indent="-285750">
              <a:buFont typeface="Arial" panose="020B0604020202020204" pitchFamily="34" charset="0"/>
              <a:buChar char="•"/>
            </a:pPr>
            <a:endParaRPr lang="en-US" dirty="0"/>
          </a:p>
          <a:p>
            <a:r>
              <a:rPr lang="en-US" sz="1200" dirty="0"/>
              <a:t>PA</a:t>
            </a:r>
            <a:r>
              <a:rPr lang="en-US" sz="1200" baseline="-25000" dirty="0"/>
              <a:t>O2</a:t>
            </a:r>
            <a:r>
              <a:rPr lang="en-US" sz="1200" dirty="0"/>
              <a:t> = (</a:t>
            </a:r>
            <a:r>
              <a:rPr lang="en-US" sz="1200" dirty="0" err="1"/>
              <a:t>P</a:t>
            </a:r>
            <a:r>
              <a:rPr lang="en-US" sz="1200" baseline="-25000" dirty="0" err="1"/>
              <a:t>atm</a:t>
            </a:r>
            <a:r>
              <a:rPr lang="en-US" sz="1200" dirty="0"/>
              <a:t> – P</a:t>
            </a:r>
            <a:r>
              <a:rPr lang="en-US" sz="1200" baseline="-25000" dirty="0"/>
              <a:t>H2O</a:t>
            </a:r>
            <a:r>
              <a:rPr lang="en-US" sz="1200" dirty="0"/>
              <a:t>) * Fi</a:t>
            </a:r>
            <a:r>
              <a:rPr lang="en-US" sz="1200" baseline="-25000" dirty="0"/>
              <a:t>O2</a:t>
            </a:r>
            <a:r>
              <a:rPr lang="en-US" sz="1200" dirty="0"/>
              <a:t> – (Pa</a:t>
            </a:r>
            <a:r>
              <a:rPr lang="en-US" sz="1200" baseline="-25000" dirty="0"/>
              <a:t>CO2</a:t>
            </a:r>
            <a:r>
              <a:rPr lang="en-US" sz="1200" dirty="0"/>
              <a:t> / RQ) + Fi</a:t>
            </a:r>
            <a:r>
              <a:rPr lang="en-US" sz="1200" baseline="-25000" dirty="0"/>
              <a:t>O2</a:t>
            </a:r>
            <a:r>
              <a:rPr lang="en-US" sz="1200" dirty="0"/>
              <a:t> * Pa</a:t>
            </a:r>
            <a:r>
              <a:rPr lang="en-US" sz="1200" baseline="-25000" dirty="0"/>
              <a:t>CO2</a:t>
            </a:r>
            <a:r>
              <a:rPr lang="en-US" sz="1200" dirty="0"/>
              <a:t> * (1-RQ)/RQ</a:t>
            </a:r>
          </a:p>
          <a:p>
            <a:r>
              <a:rPr lang="en-US" sz="1200" dirty="0"/>
              <a:t>PA</a:t>
            </a:r>
            <a:r>
              <a:rPr lang="en-US" sz="1200" baseline="-25000" dirty="0"/>
              <a:t>O2</a:t>
            </a:r>
            <a:r>
              <a:rPr lang="en-US" sz="1200" dirty="0"/>
              <a:t> = (650 – 47) * 0.21 – (Pa</a:t>
            </a:r>
            <a:r>
              <a:rPr lang="en-US" sz="1200" baseline="-25000" dirty="0"/>
              <a:t>CO2</a:t>
            </a:r>
            <a:r>
              <a:rPr lang="en-US" sz="1200" dirty="0"/>
              <a:t> / 0.8) + 0.21 * Pa</a:t>
            </a:r>
            <a:r>
              <a:rPr lang="en-US" sz="1200" baseline="-25000" dirty="0"/>
              <a:t>CO2</a:t>
            </a:r>
            <a:r>
              <a:rPr lang="en-US" sz="1200" dirty="0"/>
              <a:t> * (1-0.8)/0.8</a:t>
            </a:r>
          </a:p>
          <a:p>
            <a:r>
              <a:rPr lang="en-US" sz="1200" dirty="0"/>
              <a:t>PA</a:t>
            </a:r>
            <a:r>
              <a:rPr lang="en-US" sz="1200" baseline="-25000" dirty="0"/>
              <a:t>O2</a:t>
            </a:r>
            <a:r>
              <a:rPr lang="en-US" sz="1200" dirty="0"/>
              <a:t> = 126.63 – (Pa</a:t>
            </a:r>
            <a:r>
              <a:rPr lang="en-US" sz="1200" baseline="-25000" dirty="0"/>
              <a:t>CO2</a:t>
            </a:r>
            <a:r>
              <a:rPr lang="en-US" sz="1200" dirty="0"/>
              <a:t> / 0.8) + 0.05 * Pa</a:t>
            </a:r>
            <a:r>
              <a:rPr lang="en-US" sz="1200" baseline="-25000" dirty="0"/>
              <a:t>CO2</a:t>
            </a:r>
          </a:p>
          <a:p>
            <a:r>
              <a:rPr lang="en-US" sz="1200" dirty="0"/>
              <a:t>PA</a:t>
            </a:r>
            <a:r>
              <a:rPr lang="en-US" sz="1200" baseline="-25000" dirty="0"/>
              <a:t>O2</a:t>
            </a:r>
            <a:r>
              <a:rPr lang="en-US" sz="1200" dirty="0"/>
              <a:t> = 126.63 – 1.3 * Pa</a:t>
            </a:r>
            <a:r>
              <a:rPr lang="en-US" sz="1200" baseline="-25000" dirty="0"/>
              <a:t>CO2</a:t>
            </a:r>
          </a:p>
          <a:p>
            <a:pPr marL="742950" lvl="1" indent="-285750">
              <a:buFont typeface="Arial" panose="020B0604020202020204" pitchFamily="34" charset="0"/>
              <a:buChar char="•"/>
            </a:pPr>
            <a:endParaRPr lang="en-US" dirty="0"/>
          </a:p>
          <a:p>
            <a:r>
              <a:rPr lang="en-US" b="1" dirty="0"/>
              <a:t>At 4500 ft: </a:t>
            </a:r>
          </a:p>
          <a:p>
            <a:r>
              <a:rPr lang="en-US" b="1" dirty="0"/>
              <a:t>PaCO2 = 58.17 - 0.19 * Age</a:t>
            </a:r>
          </a:p>
          <a:p>
            <a:endParaRPr lang="en-US" b="1" dirty="0"/>
          </a:p>
          <a:p>
            <a:r>
              <a:rPr lang="en-US" b="1" dirty="0"/>
              <a:t>At seal Level: </a:t>
            </a:r>
          </a:p>
          <a:p>
            <a:r>
              <a:rPr lang="en-US" b="1" dirty="0"/>
              <a:t>PaCO2 = 75.95 – 0.19 * Age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403EE7C-1652-A945-8822-E1AE5A6DA30F}" type="slidenum">
              <a:rPr lang="en-US" smtClean="0"/>
              <a:t>9</a:t>
            </a:fld>
            <a:endParaRPr lang="en-US"/>
          </a:p>
        </p:txBody>
      </p:sp>
    </p:spTree>
    <p:extLst>
      <p:ext uri="{BB962C8B-B14F-4D97-AF65-F5344CB8AC3E}">
        <p14:creationId xmlns:p14="http://schemas.microsoft.com/office/powerpoint/2010/main" val="197397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grant-making schema: </a:t>
            </a:r>
          </a:p>
          <a:p>
            <a:pPr marL="171450" indent="-171450">
              <a:buFontTx/>
              <a:buChar char="-"/>
            </a:pPr>
            <a:r>
              <a:rPr lang="en-US" dirty="0"/>
              <a:t>How big is the problem</a:t>
            </a:r>
          </a:p>
          <a:p>
            <a:pPr marL="171450" indent="-171450">
              <a:buFontTx/>
              <a:buChar char="-"/>
            </a:pPr>
            <a:r>
              <a:rPr lang="en-US" dirty="0"/>
              <a:t>How solvable is it? </a:t>
            </a:r>
          </a:p>
          <a:p>
            <a:pPr marL="171450" indent="-171450">
              <a:buFontTx/>
              <a:buChar char="-"/>
            </a:pPr>
            <a:r>
              <a:rPr lang="en-US" dirty="0"/>
              <a:t>How many people are working to solve it?  (</a:t>
            </a:r>
            <a:r>
              <a:rPr lang="en-US" dirty="0" err="1"/>
              <a:t>ie</a:t>
            </a:r>
            <a:r>
              <a:rPr lang="en-US" dirty="0"/>
              <a:t> if we spend a bit more resources on this problem, will it make a difference?)</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F4F0C85-FC02-4C4E-8B1A-6BB950A69184}" type="slidenum">
              <a:rPr lang="en-US" smtClean="0"/>
              <a:t>10</a:t>
            </a:fld>
            <a:endParaRPr lang="en-US"/>
          </a:p>
        </p:txBody>
      </p:sp>
    </p:spTree>
    <p:extLst>
      <p:ext uri="{BB962C8B-B14F-4D97-AF65-F5344CB8AC3E}">
        <p14:creationId xmlns:p14="http://schemas.microsoft.com/office/powerpoint/2010/main" val="357211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5348-91FF-6C2E-FEC2-A4D06ACC1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B4C7B7-E89F-F4F0-807C-64BC84E7B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20536-36D8-4517-7CBA-D1D1FE79AA6A}"/>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5" name="Footer Placeholder 4">
            <a:extLst>
              <a:ext uri="{FF2B5EF4-FFF2-40B4-BE49-F238E27FC236}">
                <a16:creationId xmlns:a16="http://schemas.microsoft.com/office/drawing/2014/main" id="{4F267A02-C6E7-9718-CF81-08A1D9DC4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7E473-F494-4E27-99C0-34A7224EE648}"/>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235070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B687-78D0-E8C2-CAF9-D106A47E7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FB3F2-A480-DE47-AF7D-5AC821EC76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A20EC-5A59-1252-989C-E16961F7EEED}"/>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5" name="Footer Placeholder 4">
            <a:extLst>
              <a:ext uri="{FF2B5EF4-FFF2-40B4-BE49-F238E27FC236}">
                <a16:creationId xmlns:a16="http://schemas.microsoft.com/office/drawing/2014/main" id="{F6715AE4-305A-141F-EAFB-6FAACDE4D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5F7FE-1B7B-B2FA-ABC0-D2723703092A}"/>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373554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9CA5E-75F2-933A-DB7F-33148E920B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FD5A6-F9DB-4951-59AC-E2DB6D451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52A90-B6B6-9B79-25C0-073FD7053DAF}"/>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5" name="Footer Placeholder 4">
            <a:extLst>
              <a:ext uri="{FF2B5EF4-FFF2-40B4-BE49-F238E27FC236}">
                <a16:creationId xmlns:a16="http://schemas.microsoft.com/office/drawing/2014/main" id="{D35A74F2-473E-18FD-136F-19EC4C2F4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115F1-5F18-09D3-DDC8-6A4F8376EFDC}"/>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358746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3E5E-87FF-669F-CD7D-0F9A0A4C2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E7506-158E-D90F-7C22-96F88463A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84CAD-4E34-35ED-7479-C217BC4CF424}"/>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5" name="Footer Placeholder 4">
            <a:extLst>
              <a:ext uri="{FF2B5EF4-FFF2-40B4-BE49-F238E27FC236}">
                <a16:creationId xmlns:a16="http://schemas.microsoft.com/office/drawing/2014/main" id="{2B966E64-638E-9908-DD52-847A5E599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DB6E3-CBDC-35EC-8B7A-D382270FFEC9}"/>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81963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CA8F-2DCA-3843-87D9-545D32C71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07785-68F3-8D14-0473-201C157326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5D7C5-69EB-BDF0-68F0-47385ECEAB14}"/>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5" name="Footer Placeholder 4">
            <a:extLst>
              <a:ext uri="{FF2B5EF4-FFF2-40B4-BE49-F238E27FC236}">
                <a16:creationId xmlns:a16="http://schemas.microsoft.com/office/drawing/2014/main" id="{BF497610-B8EB-655B-702E-90BCB3633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E839B-7B8A-171C-C48E-D074C316E5A0}"/>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309067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8C8A-4833-A169-AE97-84765B12E1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EA08F-D104-669A-DBAA-8E18E5DB2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CF25B-E93F-8B3E-B55A-CA6BBD03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89BAB2-09BD-B5F3-C781-0CAA8B93B47C}"/>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6" name="Footer Placeholder 5">
            <a:extLst>
              <a:ext uri="{FF2B5EF4-FFF2-40B4-BE49-F238E27FC236}">
                <a16:creationId xmlns:a16="http://schemas.microsoft.com/office/drawing/2014/main" id="{CA08199A-76A8-F9C6-3CBE-B94069C3F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A505F-DB9A-56C6-47D9-C7C21031B5FB}"/>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284266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3D23-41D5-4BC3-1858-46F186F566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242BC-6CBD-BA1B-73EB-DEB623610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39DD13-1EC5-8FA5-A585-795E20FA2F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717523-1C91-FF9F-3E5E-D9E9CB5478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40271-BC78-7113-442B-7E800D70D8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CC412E-37C1-6F23-B888-5A5550A87767}"/>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8" name="Footer Placeholder 7">
            <a:extLst>
              <a:ext uri="{FF2B5EF4-FFF2-40B4-BE49-F238E27FC236}">
                <a16:creationId xmlns:a16="http://schemas.microsoft.com/office/drawing/2014/main" id="{7C1DAEB4-7FA6-4763-9630-004C576D8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95CA12-92B0-C366-F5FF-87CC247FDD27}"/>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252263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9CA6-8559-C196-DB12-F8D9FD6B72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18351-13AC-869F-69B6-05626F93C1C5}"/>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4" name="Footer Placeholder 3">
            <a:extLst>
              <a:ext uri="{FF2B5EF4-FFF2-40B4-BE49-F238E27FC236}">
                <a16:creationId xmlns:a16="http://schemas.microsoft.com/office/drawing/2014/main" id="{FF2CF895-E559-CFE5-9F05-C3205D799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15669C-783B-D7DC-4E0B-3238F9B4513F}"/>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52991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19D8A-437A-6967-C3A8-3C65A63AD2BC}"/>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3" name="Footer Placeholder 2">
            <a:extLst>
              <a:ext uri="{FF2B5EF4-FFF2-40B4-BE49-F238E27FC236}">
                <a16:creationId xmlns:a16="http://schemas.microsoft.com/office/drawing/2014/main" id="{0FFD7AEE-C060-E81C-9B7F-7EDD5875E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60FF4-0997-396D-873D-8FFA0B244D8D}"/>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212578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E8D0-4D60-7EEF-DEC9-2EEC152F9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D59E60-6E29-3269-21E1-2AE5E3D11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641270-F766-A002-ACE7-A288947BA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1C9E1-8F22-FAFC-D736-D36D59F582F1}"/>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6" name="Footer Placeholder 5">
            <a:extLst>
              <a:ext uri="{FF2B5EF4-FFF2-40B4-BE49-F238E27FC236}">
                <a16:creationId xmlns:a16="http://schemas.microsoft.com/office/drawing/2014/main" id="{9E2AEB03-65A7-A691-B57C-345171197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D322C-18A9-E0B2-C2FF-BA0E732822BB}"/>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174077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C4D6-197F-000C-6AC9-EDD71C72D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37D2BF-B6D9-F30C-3103-DE6BE2FE9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384A07-3318-090A-7317-30B9E5A24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FF879-3FFD-ACB5-B7E1-99E787256AF8}"/>
              </a:ext>
            </a:extLst>
          </p:cNvPr>
          <p:cNvSpPr>
            <a:spLocks noGrp="1"/>
          </p:cNvSpPr>
          <p:nvPr>
            <p:ph type="dt" sz="half" idx="10"/>
          </p:nvPr>
        </p:nvSpPr>
        <p:spPr/>
        <p:txBody>
          <a:bodyPr/>
          <a:lstStyle/>
          <a:p>
            <a:fld id="{7B5031F0-EA56-3740-A29C-52740243DB2E}" type="datetimeFigureOut">
              <a:rPr lang="en-US" smtClean="0"/>
              <a:t>8/12/25</a:t>
            </a:fld>
            <a:endParaRPr lang="en-US"/>
          </a:p>
        </p:txBody>
      </p:sp>
      <p:sp>
        <p:nvSpPr>
          <p:cNvPr id="6" name="Footer Placeholder 5">
            <a:extLst>
              <a:ext uri="{FF2B5EF4-FFF2-40B4-BE49-F238E27FC236}">
                <a16:creationId xmlns:a16="http://schemas.microsoft.com/office/drawing/2014/main" id="{7002E427-0147-39DA-E6F9-C401377B3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63E81-1FD0-4C8F-1567-D4F8698F3AA2}"/>
              </a:ext>
            </a:extLst>
          </p:cNvPr>
          <p:cNvSpPr>
            <a:spLocks noGrp="1"/>
          </p:cNvSpPr>
          <p:nvPr>
            <p:ph type="sldNum" sz="quarter" idx="12"/>
          </p:nvPr>
        </p:nvSpPr>
        <p:spPr/>
        <p:txBody>
          <a:bodyPr/>
          <a:lstStyle/>
          <a:p>
            <a:fld id="{5E3790D0-B9BD-1747-B3D5-7F13B94238DC}" type="slidenum">
              <a:rPr lang="en-US" smtClean="0"/>
              <a:t>‹#›</a:t>
            </a:fld>
            <a:endParaRPr lang="en-US"/>
          </a:p>
        </p:txBody>
      </p:sp>
    </p:spTree>
    <p:extLst>
      <p:ext uri="{BB962C8B-B14F-4D97-AF65-F5344CB8AC3E}">
        <p14:creationId xmlns:p14="http://schemas.microsoft.com/office/powerpoint/2010/main" val="33110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D145F-B434-8F43-2809-AE977E4D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5F45D8-71D2-87F1-506E-3E629AF96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7E5F3-CFBD-0583-3550-1C624EDFC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5031F0-EA56-3740-A29C-52740243DB2E}" type="datetimeFigureOut">
              <a:rPr lang="en-US" smtClean="0"/>
              <a:t>8/12/25</a:t>
            </a:fld>
            <a:endParaRPr lang="en-US"/>
          </a:p>
        </p:txBody>
      </p:sp>
      <p:sp>
        <p:nvSpPr>
          <p:cNvPr id="5" name="Footer Placeholder 4">
            <a:extLst>
              <a:ext uri="{FF2B5EF4-FFF2-40B4-BE49-F238E27FC236}">
                <a16:creationId xmlns:a16="http://schemas.microsoft.com/office/drawing/2014/main" id="{CD3542C5-C1D2-E987-DA18-3467DE522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E4A7B8-F248-2A95-60D5-0FBFBE570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3790D0-B9BD-1747-B3D5-7F13B94238DC}" type="slidenum">
              <a:rPr lang="en-US" smtClean="0"/>
              <a:t>‹#›</a:t>
            </a:fld>
            <a:endParaRPr lang="en-US"/>
          </a:p>
        </p:txBody>
      </p:sp>
    </p:spTree>
    <p:extLst>
      <p:ext uri="{BB962C8B-B14F-4D97-AF65-F5344CB8AC3E}">
        <p14:creationId xmlns:p14="http://schemas.microsoft.com/office/powerpoint/2010/main" val="516332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23.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2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brian.locke@imail.org" TargetMode="External"/><Relationship Id="rId3" Type="http://schemas.openxmlformats.org/officeDocument/2006/relationships/image" Target="../media/image24.pn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1.png"/><Relationship Id="rId4" Type="http://schemas.openxmlformats.org/officeDocument/2006/relationships/image" Target="../media/image25.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5D20-3E42-A7EB-5BFD-9E42B34533A9}"/>
              </a:ext>
            </a:extLst>
          </p:cNvPr>
          <p:cNvSpPr>
            <a:spLocks noGrp="1"/>
          </p:cNvSpPr>
          <p:nvPr>
            <p:ph type="title"/>
          </p:nvPr>
        </p:nvSpPr>
        <p:spPr/>
        <p:txBody>
          <a:bodyPr>
            <a:normAutofit fontScale="90000"/>
          </a:bodyPr>
          <a:lstStyle/>
          <a:p>
            <a:r>
              <a:rPr lang="en-US" b="1" dirty="0"/>
              <a:t>PCCGR Aug 12, 2025: </a:t>
            </a:r>
            <a:r>
              <a:rPr lang="en-US" dirty="0"/>
              <a:t>Update on Hypercapnic Respiratory Failure Care at Intermountain</a:t>
            </a:r>
            <a:endParaRPr lang="en-US" baseline="-25000" dirty="0"/>
          </a:p>
        </p:txBody>
      </p:sp>
      <p:sp>
        <p:nvSpPr>
          <p:cNvPr id="3" name="Content Placeholder 2">
            <a:extLst>
              <a:ext uri="{FF2B5EF4-FFF2-40B4-BE49-F238E27FC236}">
                <a16:creationId xmlns:a16="http://schemas.microsoft.com/office/drawing/2014/main" id="{CB4F3494-700D-8150-3C85-0FCE306564D5}"/>
              </a:ext>
            </a:extLst>
          </p:cNvPr>
          <p:cNvSpPr>
            <a:spLocks noGrp="1"/>
          </p:cNvSpPr>
          <p:nvPr>
            <p:ph idx="1"/>
          </p:nvPr>
        </p:nvSpPr>
        <p:spPr>
          <a:xfrm>
            <a:off x="838200" y="1825625"/>
            <a:ext cx="10515600" cy="4667250"/>
          </a:xfrm>
        </p:spPr>
        <p:txBody>
          <a:bodyPr>
            <a:noAutofit/>
          </a:bodyPr>
          <a:lstStyle/>
          <a:p>
            <a:pPr marL="0" indent="0">
              <a:buNone/>
            </a:pPr>
            <a:r>
              <a:rPr lang="en-US" sz="2000" dirty="0"/>
              <a:t>Brian W Locke MD MSCI</a:t>
            </a:r>
          </a:p>
          <a:p>
            <a:pPr marL="0" indent="0">
              <a:buNone/>
            </a:pPr>
            <a:r>
              <a:rPr lang="en-US" sz="2000" dirty="0"/>
              <a:t>Assistant Professor</a:t>
            </a:r>
          </a:p>
          <a:p>
            <a:pPr marL="0" indent="0">
              <a:buNone/>
            </a:pPr>
            <a:r>
              <a:rPr lang="en-US" sz="2000" dirty="0"/>
              <a:t>Shock Trauma ICU and Schmidt Chest Clinic</a:t>
            </a:r>
          </a:p>
          <a:p>
            <a:pPr marL="0" indent="0">
              <a:buNone/>
            </a:pPr>
            <a:r>
              <a:rPr lang="en-US" sz="2000" dirty="0"/>
              <a:t>Pulmonary and Critical Care, Intermountain Medical Center</a:t>
            </a:r>
          </a:p>
          <a:p>
            <a:pPr marL="0" indent="0">
              <a:buNone/>
            </a:pPr>
            <a:endParaRPr lang="en-US" sz="2000" b="1" dirty="0"/>
          </a:p>
          <a:p>
            <a:pPr marL="0" indent="0">
              <a:buNone/>
            </a:pPr>
            <a:r>
              <a:rPr lang="en-US" sz="2000" b="1" dirty="0"/>
              <a:t>COI: </a:t>
            </a:r>
            <a:r>
              <a:rPr lang="en-US" sz="2000" dirty="0"/>
              <a:t>Mountain Biometrics (time-series machine learning on continuous sensor data)</a:t>
            </a:r>
          </a:p>
          <a:p>
            <a:pPr marL="0" indent="0">
              <a:buNone/>
            </a:pPr>
            <a:endParaRPr lang="en-US" sz="2000" dirty="0"/>
          </a:p>
          <a:p>
            <a:pPr marL="0" indent="0">
              <a:buNone/>
            </a:pPr>
            <a:r>
              <a:rPr lang="en-US" sz="1600" dirty="0"/>
              <a:t>Funding for this work: </a:t>
            </a:r>
          </a:p>
          <a:p>
            <a:r>
              <a:rPr lang="en-US" sz="1600" dirty="0"/>
              <a:t>American Thoracic Society Academic Sleep Pulmonary Integrated Research/Clinical Fellowship</a:t>
            </a:r>
          </a:p>
          <a:p>
            <a:r>
              <a:rPr lang="en-US" sz="1600" dirty="0"/>
              <a:t>NIH NHLBI T32 University of Utah PCCM </a:t>
            </a:r>
          </a:p>
          <a:p>
            <a:r>
              <a:rPr lang="en-US" sz="1600" dirty="0"/>
              <a:t>Intermountain Fund PCCM Seed Grant: Follow-Up Needs after Discharge with Hypercapnia (FUND-Hypercapnia)</a:t>
            </a:r>
          </a:p>
          <a:p>
            <a:r>
              <a:rPr lang="en-US" sz="1600" dirty="0"/>
              <a:t>Partial support for datasets within the Utah Population Database provided by the Huntsman Cancer Institute (HCI) &amp; HCI Cancer Center Support grant P30 CA2014 from the National Cancer Institute</a:t>
            </a:r>
          </a:p>
        </p:txBody>
      </p:sp>
      <p:pic>
        <p:nvPicPr>
          <p:cNvPr id="4" name="Picture 3">
            <a:extLst>
              <a:ext uri="{FF2B5EF4-FFF2-40B4-BE49-F238E27FC236}">
                <a16:creationId xmlns:a16="http://schemas.microsoft.com/office/drawing/2014/main" id="{D341C6DB-568D-338B-2FF8-0C04C159757A}"/>
              </a:ext>
            </a:extLst>
          </p:cNvPr>
          <p:cNvPicPr>
            <a:picLocks noChangeAspect="1"/>
          </p:cNvPicPr>
          <p:nvPr/>
        </p:nvPicPr>
        <p:blipFill>
          <a:blip r:embed="rId3"/>
          <a:stretch>
            <a:fillRect/>
          </a:stretch>
        </p:blipFill>
        <p:spPr>
          <a:xfrm>
            <a:off x="9492021" y="1720183"/>
            <a:ext cx="1466031" cy="1466031"/>
          </a:xfrm>
          <a:prstGeom prst="rect">
            <a:avLst/>
          </a:prstGeom>
        </p:spPr>
      </p:pic>
      <p:sp>
        <p:nvSpPr>
          <p:cNvPr id="5" name="Content Placeholder 2">
            <a:extLst>
              <a:ext uri="{FF2B5EF4-FFF2-40B4-BE49-F238E27FC236}">
                <a16:creationId xmlns:a16="http://schemas.microsoft.com/office/drawing/2014/main" id="{AE71BEA6-CDAB-50EB-9131-85DF57FB1657}"/>
              </a:ext>
            </a:extLst>
          </p:cNvPr>
          <p:cNvSpPr txBox="1">
            <a:spLocks/>
          </p:cNvSpPr>
          <p:nvPr/>
        </p:nvSpPr>
        <p:spPr>
          <a:xfrm>
            <a:off x="8481548" y="3215709"/>
            <a:ext cx="3710452" cy="479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Notebook on </a:t>
            </a:r>
            <a:r>
              <a:rPr lang="en-US" sz="2200" dirty="0" err="1"/>
              <a:t>Hypercap</a:t>
            </a:r>
            <a:r>
              <a:rPr lang="en-US" sz="2200" dirty="0"/>
              <a:t>. R.F.</a:t>
            </a:r>
          </a:p>
        </p:txBody>
      </p:sp>
    </p:spTree>
    <p:extLst>
      <p:ext uri="{BB962C8B-B14F-4D97-AF65-F5344CB8AC3E}">
        <p14:creationId xmlns:p14="http://schemas.microsoft.com/office/powerpoint/2010/main" val="312530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088065B-EA31-69F4-8715-25B8057C0FFE}"/>
              </a:ext>
            </a:extLst>
          </p:cNvPr>
          <p:cNvSpPr>
            <a:spLocks noGrp="1"/>
          </p:cNvSpPr>
          <p:nvPr>
            <p:ph type="title"/>
          </p:nvPr>
        </p:nvSpPr>
        <p:spPr>
          <a:xfrm>
            <a:off x="277090" y="1814321"/>
            <a:ext cx="8829839" cy="4560920"/>
          </a:xfrm>
        </p:spPr>
        <p:txBody>
          <a:bodyPr vert="horz" lIns="91440" tIns="45720" rIns="91440" bIns="45720" rtlCol="0" anchor="b">
            <a:normAutofit fontScale="90000"/>
          </a:bodyPr>
          <a:lstStyle/>
          <a:p>
            <a:r>
              <a:rPr lang="en-US" sz="7400" dirty="0"/>
              <a:t>Hypercapnic Respiratory Failure management is a </a:t>
            </a:r>
            <a:r>
              <a:rPr lang="en-US" sz="7400" b="1" dirty="0"/>
              <a:t>large, tractable, &amp; neglected </a:t>
            </a:r>
            <a:r>
              <a:rPr lang="en-US" sz="7400" dirty="0"/>
              <a:t>problem </a:t>
            </a:r>
          </a:p>
        </p:txBody>
      </p:sp>
    </p:spTree>
    <p:extLst>
      <p:ext uri="{BB962C8B-B14F-4D97-AF65-F5344CB8AC3E}">
        <p14:creationId xmlns:p14="http://schemas.microsoft.com/office/powerpoint/2010/main" val="16042191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82E9-E588-0E8D-77EF-A26FCB8B7A00}"/>
              </a:ext>
            </a:extLst>
          </p:cNvPr>
          <p:cNvSpPr>
            <a:spLocks noGrp="1"/>
          </p:cNvSpPr>
          <p:nvPr>
            <p:ph type="title"/>
          </p:nvPr>
        </p:nvSpPr>
        <p:spPr/>
        <p:txBody>
          <a:bodyPr>
            <a:normAutofit/>
          </a:bodyPr>
          <a:lstStyle/>
          <a:p>
            <a:r>
              <a:rPr lang="en-US" sz="3200" dirty="0"/>
              <a:t>Hypercapnic Respiratory Failure is </a:t>
            </a:r>
            <a:r>
              <a:rPr lang="en-US" sz="3200" b="1" dirty="0"/>
              <a:t>Common</a:t>
            </a:r>
          </a:p>
        </p:txBody>
      </p:sp>
      <p:grpSp>
        <p:nvGrpSpPr>
          <p:cNvPr id="4" name="Group 3">
            <a:extLst>
              <a:ext uri="{FF2B5EF4-FFF2-40B4-BE49-F238E27FC236}">
                <a16:creationId xmlns:a16="http://schemas.microsoft.com/office/drawing/2014/main" id="{5BF550E8-9520-4A3A-F2EE-7588154AF83B}"/>
              </a:ext>
            </a:extLst>
          </p:cNvPr>
          <p:cNvGrpSpPr/>
          <p:nvPr/>
        </p:nvGrpSpPr>
        <p:grpSpPr>
          <a:xfrm>
            <a:off x="852947" y="1824079"/>
            <a:ext cx="6116601" cy="1988372"/>
            <a:chOff x="749300" y="1557716"/>
            <a:chExt cx="4902200" cy="1593597"/>
          </a:xfrm>
        </p:grpSpPr>
        <p:sp>
          <p:nvSpPr>
            <p:cNvPr id="5" name="Rectangle 4">
              <a:extLst>
                <a:ext uri="{FF2B5EF4-FFF2-40B4-BE49-F238E27FC236}">
                  <a16:creationId xmlns:a16="http://schemas.microsoft.com/office/drawing/2014/main" id="{43F31EB6-4978-DBAE-26DF-FB95C5F37610}"/>
                </a:ext>
              </a:extLst>
            </p:cNvPr>
            <p:cNvSpPr/>
            <p:nvPr/>
          </p:nvSpPr>
          <p:spPr>
            <a:xfrm>
              <a:off x="838200" y="2643625"/>
              <a:ext cx="4813300" cy="3595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D4E74F1-2633-58E0-4847-A28BEE4265E2}"/>
                </a:ext>
              </a:extLst>
            </p:cNvPr>
            <p:cNvGrpSpPr/>
            <p:nvPr/>
          </p:nvGrpSpPr>
          <p:grpSpPr>
            <a:xfrm>
              <a:off x="749300" y="1557716"/>
              <a:ext cx="4749800" cy="1593597"/>
              <a:chOff x="361121" y="1542787"/>
              <a:chExt cx="7779579" cy="2610113"/>
            </a:xfrm>
          </p:grpSpPr>
          <p:pic>
            <p:nvPicPr>
              <p:cNvPr id="7" name="Picture 6">
                <a:extLst>
                  <a:ext uri="{FF2B5EF4-FFF2-40B4-BE49-F238E27FC236}">
                    <a16:creationId xmlns:a16="http://schemas.microsoft.com/office/drawing/2014/main" id="{95207B05-ECFA-E51A-6478-E5B9C80A5574}"/>
                  </a:ext>
                </a:extLst>
              </p:cNvPr>
              <p:cNvPicPr>
                <a:picLocks noChangeAspect="1"/>
              </p:cNvPicPr>
              <p:nvPr/>
            </p:nvPicPr>
            <p:blipFill>
              <a:blip r:embed="rId3"/>
              <a:stretch>
                <a:fillRect/>
              </a:stretch>
            </p:blipFill>
            <p:spPr>
              <a:xfrm>
                <a:off x="361121" y="1542787"/>
                <a:ext cx="7672620" cy="2533913"/>
              </a:xfrm>
              <a:prstGeom prst="rect">
                <a:avLst/>
              </a:prstGeom>
            </p:spPr>
          </p:pic>
          <p:sp>
            <p:nvSpPr>
              <p:cNvPr id="8" name="Rectangle 7">
                <a:extLst>
                  <a:ext uri="{FF2B5EF4-FFF2-40B4-BE49-F238E27FC236}">
                    <a16:creationId xmlns:a16="http://schemas.microsoft.com/office/drawing/2014/main" id="{435E38D6-A287-35BD-C611-95BB9C3ED29E}"/>
                  </a:ext>
                </a:extLst>
              </p:cNvPr>
              <p:cNvSpPr/>
              <p:nvPr/>
            </p:nvSpPr>
            <p:spPr>
              <a:xfrm>
                <a:off x="7594600" y="2425700"/>
                <a:ext cx="546100" cy="172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Content Placeholder 2">
            <a:extLst>
              <a:ext uri="{FF2B5EF4-FFF2-40B4-BE49-F238E27FC236}">
                <a16:creationId xmlns:a16="http://schemas.microsoft.com/office/drawing/2014/main" id="{580E9E31-45BA-1B60-C604-1B2921CB82BD}"/>
              </a:ext>
            </a:extLst>
          </p:cNvPr>
          <p:cNvSpPr txBox="1">
            <a:spLocks/>
          </p:cNvSpPr>
          <p:nvPr/>
        </p:nvSpPr>
        <p:spPr>
          <a:xfrm>
            <a:off x="1176117" y="3827199"/>
            <a:ext cx="4929016" cy="2673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Calibri" panose="020F0502020204030204" pitchFamily="34" charset="0"/>
                <a:cs typeface="Calibri" panose="020F0502020204030204" pitchFamily="34" charset="0"/>
              </a:rPr>
              <a:t>Population-standardized period prevalence of PaCO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 ≥ 45 mmHg (excluding iatrogenic causes): </a:t>
            </a:r>
          </a:p>
          <a:p>
            <a:pPr marL="0" indent="0">
              <a:buFont typeface="Arial" panose="020B0604020202020204" pitchFamily="34" charset="0"/>
              <a:buNone/>
            </a:pPr>
            <a:r>
              <a:rPr lang="en-US" sz="2200" b="1" dirty="0">
                <a:latin typeface="Calibri" panose="020F0502020204030204" pitchFamily="34" charset="0"/>
                <a:cs typeface="Calibri" panose="020F0502020204030204" pitchFamily="34" charset="0"/>
              </a:rPr>
              <a:t>150* per 100,000 person/year</a:t>
            </a:r>
          </a:p>
          <a:p>
            <a:r>
              <a:rPr lang="en-US" sz="2200" dirty="0">
                <a:latin typeface="Calibri" panose="020F0502020204030204" pitchFamily="34" charset="0"/>
                <a:cs typeface="Calibri" panose="020F0502020204030204" pitchFamily="34" charset="0"/>
              </a:rPr>
              <a:t>Reference: Decompensated Cirrhosis </a:t>
            </a:r>
            <a:r>
              <a:rPr lang="en-US" sz="2200" dirty="0">
                <a:solidFill>
                  <a:srgbClr val="212121"/>
                </a:solidFill>
                <a:latin typeface="Calibri" panose="020F0502020204030204" pitchFamily="34" charset="0"/>
                <a:cs typeface="Calibri" panose="020F0502020204030204" pitchFamily="34" charset="0"/>
              </a:rPr>
              <a:t>94.9 (US, 2017) per 100,000 person-year</a:t>
            </a:r>
            <a:endParaRPr lang="en-US" sz="22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200" b="1"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433D329-B92F-F455-B802-3964859B8008}"/>
              </a:ext>
            </a:extLst>
          </p:cNvPr>
          <p:cNvPicPr>
            <a:picLocks noChangeAspect="1"/>
          </p:cNvPicPr>
          <p:nvPr/>
        </p:nvPicPr>
        <p:blipFill>
          <a:blip r:embed="rId4"/>
          <a:stretch>
            <a:fillRect/>
          </a:stretch>
        </p:blipFill>
        <p:spPr>
          <a:xfrm>
            <a:off x="6436853" y="1907099"/>
            <a:ext cx="4684495" cy="4315489"/>
          </a:xfrm>
          <a:prstGeom prst="rect">
            <a:avLst/>
          </a:prstGeom>
        </p:spPr>
      </p:pic>
    </p:spTree>
    <p:extLst>
      <p:ext uri="{BB962C8B-B14F-4D97-AF65-F5344CB8AC3E}">
        <p14:creationId xmlns:p14="http://schemas.microsoft.com/office/powerpoint/2010/main" val="240523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34F5-9369-4B1A-79DA-C54AB26FB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EFFAF-FA17-5C88-2362-E3035A34FA2B}"/>
              </a:ext>
            </a:extLst>
          </p:cNvPr>
          <p:cNvSpPr>
            <a:spLocks noGrp="1"/>
          </p:cNvSpPr>
          <p:nvPr>
            <p:ph type="title"/>
          </p:nvPr>
        </p:nvSpPr>
        <p:spPr/>
        <p:txBody>
          <a:bodyPr>
            <a:normAutofit/>
          </a:bodyPr>
          <a:lstStyle/>
          <a:p>
            <a:r>
              <a:rPr lang="en-US" sz="3200" dirty="0"/>
              <a:t>Hypercapnic Respiratory Failure is </a:t>
            </a:r>
            <a:r>
              <a:rPr lang="en-US" sz="3200" b="1" dirty="0"/>
              <a:t>Common</a:t>
            </a:r>
          </a:p>
        </p:txBody>
      </p:sp>
      <p:sp>
        <p:nvSpPr>
          <p:cNvPr id="3" name="Content Placeholder 2">
            <a:extLst>
              <a:ext uri="{FF2B5EF4-FFF2-40B4-BE49-F238E27FC236}">
                <a16:creationId xmlns:a16="http://schemas.microsoft.com/office/drawing/2014/main" id="{1B00B816-5C3A-0EA9-49BF-33D897B741F7}"/>
              </a:ext>
            </a:extLst>
          </p:cNvPr>
          <p:cNvSpPr>
            <a:spLocks noGrp="1"/>
          </p:cNvSpPr>
          <p:nvPr>
            <p:ph idx="1"/>
          </p:nvPr>
        </p:nvSpPr>
        <p:spPr>
          <a:xfrm>
            <a:off x="6577780" y="3770999"/>
            <a:ext cx="5246089" cy="1803894"/>
          </a:xfrm>
        </p:spPr>
        <p:txBody>
          <a:bodyPr>
            <a:normAutofit/>
          </a:bodyPr>
          <a:lstStyle/>
          <a:p>
            <a:pPr marL="0" indent="0">
              <a:buNone/>
            </a:pPr>
            <a:r>
              <a:rPr lang="en-US" sz="2200" dirty="0">
                <a:latin typeface="Calibri" panose="020F0502020204030204" pitchFamily="34" charset="0"/>
                <a:cs typeface="Calibri" panose="020F0502020204030204" pitchFamily="34" charset="0"/>
              </a:rPr>
              <a:t>Denver VA. 277 </a:t>
            </a:r>
            <a:r>
              <a:rPr lang="en-US" sz="2200" dirty="0" err="1">
                <a:latin typeface="Calibri" panose="020F0502020204030204" pitchFamily="34" charset="0"/>
                <a:cs typeface="Calibri" panose="020F0502020204030204" pitchFamily="34" charset="0"/>
              </a:rPr>
              <a:t>consec</a:t>
            </a:r>
            <a:r>
              <a:rPr lang="en-US" sz="2200" dirty="0">
                <a:latin typeface="Calibri" panose="020F0502020204030204" pitchFamily="34" charset="0"/>
                <a:cs typeface="Calibri" panose="020F0502020204030204" pitchFamily="34" charset="0"/>
              </a:rPr>
              <a:t> admits BMI ≥ 35, all received ABG → </a:t>
            </a:r>
            <a:r>
              <a:rPr lang="en-US" sz="2200" b="1" dirty="0">
                <a:latin typeface="Calibri" panose="020F0502020204030204" pitchFamily="34" charset="0"/>
                <a:cs typeface="Calibri" panose="020F0502020204030204" pitchFamily="34" charset="0"/>
              </a:rPr>
              <a:t>31% PaCO2 ≥ 42* mmHg</a:t>
            </a:r>
          </a:p>
        </p:txBody>
      </p:sp>
      <p:pic>
        <p:nvPicPr>
          <p:cNvPr id="12" name="Picture 11">
            <a:extLst>
              <a:ext uri="{FF2B5EF4-FFF2-40B4-BE49-F238E27FC236}">
                <a16:creationId xmlns:a16="http://schemas.microsoft.com/office/drawing/2014/main" id="{5405C7E4-7100-8857-E167-2012CBD03C4D}"/>
              </a:ext>
            </a:extLst>
          </p:cNvPr>
          <p:cNvPicPr>
            <a:picLocks noChangeAspect="1"/>
          </p:cNvPicPr>
          <p:nvPr/>
        </p:nvPicPr>
        <p:blipFill>
          <a:blip r:embed="rId3"/>
          <a:stretch>
            <a:fillRect/>
          </a:stretch>
        </p:blipFill>
        <p:spPr>
          <a:xfrm>
            <a:off x="7062198" y="2097670"/>
            <a:ext cx="3692237" cy="1476116"/>
          </a:xfrm>
          <a:prstGeom prst="rect">
            <a:avLst/>
          </a:prstGeom>
        </p:spPr>
      </p:pic>
      <p:sp>
        <p:nvSpPr>
          <p:cNvPr id="13" name="Content Placeholder 2">
            <a:extLst>
              <a:ext uri="{FF2B5EF4-FFF2-40B4-BE49-F238E27FC236}">
                <a16:creationId xmlns:a16="http://schemas.microsoft.com/office/drawing/2014/main" id="{EDBD7CF6-9149-EA97-2686-EC6EE6A60368}"/>
              </a:ext>
            </a:extLst>
          </p:cNvPr>
          <p:cNvSpPr txBox="1">
            <a:spLocks/>
          </p:cNvSpPr>
          <p:nvPr/>
        </p:nvSpPr>
        <p:spPr>
          <a:xfrm>
            <a:off x="6266322" y="1690688"/>
            <a:ext cx="4809717" cy="475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Calibri" panose="020F0502020204030204" pitchFamily="34" charset="0"/>
                <a:cs typeface="Calibri" panose="020F0502020204030204" pitchFamily="34" charset="0"/>
              </a:rPr>
              <a:t>Ascertainment</a:t>
            </a:r>
          </a:p>
        </p:txBody>
      </p:sp>
      <p:pic>
        <p:nvPicPr>
          <p:cNvPr id="14" name="Picture 13">
            <a:extLst>
              <a:ext uri="{FF2B5EF4-FFF2-40B4-BE49-F238E27FC236}">
                <a16:creationId xmlns:a16="http://schemas.microsoft.com/office/drawing/2014/main" id="{D0341E0B-A72A-F298-6FBF-AC075E621385}"/>
              </a:ext>
            </a:extLst>
          </p:cNvPr>
          <p:cNvPicPr>
            <a:picLocks noChangeAspect="1"/>
          </p:cNvPicPr>
          <p:nvPr/>
        </p:nvPicPr>
        <p:blipFill>
          <a:blip r:embed="rId4"/>
          <a:stretch>
            <a:fillRect/>
          </a:stretch>
        </p:blipFill>
        <p:spPr>
          <a:xfrm>
            <a:off x="7167719" y="4565442"/>
            <a:ext cx="3586716" cy="2129859"/>
          </a:xfrm>
          <a:prstGeom prst="rect">
            <a:avLst/>
          </a:prstGeom>
        </p:spPr>
      </p:pic>
      <p:grpSp>
        <p:nvGrpSpPr>
          <p:cNvPr id="10" name="Group 9">
            <a:extLst>
              <a:ext uri="{FF2B5EF4-FFF2-40B4-BE49-F238E27FC236}">
                <a16:creationId xmlns:a16="http://schemas.microsoft.com/office/drawing/2014/main" id="{40B5E2C5-E71F-9B3A-BB2F-C0E05271EA5E}"/>
              </a:ext>
            </a:extLst>
          </p:cNvPr>
          <p:cNvGrpSpPr/>
          <p:nvPr/>
        </p:nvGrpSpPr>
        <p:grpSpPr>
          <a:xfrm>
            <a:off x="852947" y="1824079"/>
            <a:ext cx="6116601" cy="1988372"/>
            <a:chOff x="749300" y="1557716"/>
            <a:chExt cx="4902200" cy="1593597"/>
          </a:xfrm>
        </p:grpSpPr>
        <p:sp>
          <p:nvSpPr>
            <p:cNvPr id="11" name="Rectangle 10">
              <a:extLst>
                <a:ext uri="{FF2B5EF4-FFF2-40B4-BE49-F238E27FC236}">
                  <a16:creationId xmlns:a16="http://schemas.microsoft.com/office/drawing/2014/main" id="{ACD03E10-04C9-8818-7515-FF7DBEDBC3FD}"/>
                </a:ext>
              </a:extLst>
            </p:cNvPr>
            <p:cNvSpPr/>
            <p:nvPr/>
          </p:nvSpPr>
          <p:spPr>
            <a:xfrm>
              <a:off x="838200" y="2643625"/>
              <a:ext cx="4813300" cy="3595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B6A3791-10BA-DE3C-93BF-A50C0F119699}"/>
                </a:ext>
              </a:extLst>
            </p:cNvPr>
            <p:cNvGrpSpPr/>
            <p:nvPr/>
          </p:nvGrpSpPr>
          <p:grpSpPr>
            <a:xfrm>
              <a:off x="749300" y="1557716"/>
              <a:ext cx="4749800" cy="1593597"/>
              <a:chOff x="361121" y="1542787"/>
              <a:chExt cx="7779579" cy="2610113"/>
            </a:xfrm>
          </p:grpSpPr>
          <p:pic>
            <p:nvPicPr>
              <p:cNvPr id="16" name="Picture 15">
                <a:extLst>
                  <a:ext uri="{FF2B5EF4-FFF2-40B4-BE49-F238E27FC236}">
                    <a16:creationId xmlns:a16="http://schemas.microsoft.com/office/drawing/2014/main" id="{FB1543F4-0FA0-3558-90F8-A27B989AF3D5}"/>
                  </a:ext>
                </a:extLst>
              </p:cNvPr>
              <p:cNvPicPr>
                <a:picLocks noChangeAspect="1"/>
              </p:cNvPicPr>
              <p:nvPr/>
            </p:nvPicPr>
            <p:blipFill>
              <a:blip r:embed="rId5"/>
              <a:stretch>
                <a:fillRect/>
              </a:stretch>
            </p:blipFill>
            <p:spPr>
              <a:xfrm>
                <a:off x="361121" y="1542787"/>
                <a:ext cx="7672620" cy="2533913"/>
              </a:xfrm>
              <a:prstGeom prst="rect">
                <a:avLst/>
              </a:prstGeom>
            </p:spPr>
          </p:pic>
          <p:sp>
            <p:nvSpPr>
              <p:cNvPr id="17" name="Rectangle 16">
                <a:extLst>
                  <a:ext uri="{FF2B5EF4-FFF2-40B4-BE49-F238E27FC236}">
                    <a16:creationId xmlns:a16="http://schemas.microsoft.com/office/drawing/2014/main" id="{D250141F-E409-96CA-CA08-83970747ED83}"/>
                  </a:ext>
                </a:extLst>
              </p:cNvPr>
              <p:cNvSpPr/>
              <p:nvPr/>
            </p:nvSpPr>
            <p:spPr>
              <a:xfrm>
                <a:off x="7594600" y="2425700"/>
                <a:ext cx="546100" cy="172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Content Placeholder 2">
            <a:extLst>
              <a:ext uri="{FF2B5EF4-FFF2-40B4-BE49-F238E27FC236}">
                <a16:creationId xmlns:a16="http://schemas.microsoft.com/office/drawing/2014/main" id="{54C420EB-73D1-9DEF-1D2F-61294566113E}"/>
              </a:ext>
            </a:extLst>
          </p:cNvPr>
          <p:cNvSpPr txBox="1">
            <a:spLocks/>
          </p:cNvSpPr>
          <p:nvPr/>
        </p:nvSpPr>
        <p:spPr>
          <a:xfrm>
            <a:off x="1176117" y="3827199"/>
            <a:ext cx="4929016" cy="2673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Calibri" panose="020F0502020204030204" pitchFamily="34" charset="0"/>
                <a:cs typeface="Calibri" panose="020F0502020204030204" pitchFamily="34" charset="0"/>
              </a:rPr>
              <a:t>Population-standardized period prevalence of PaCO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 ≥ 45 mmHg (excluding iatrogenic causes): </a:t>
            </a:r>
          </a:p>
          <a:p>
            <a:pPr marL="0" indent="0">
              <a:buFont typeface="Arial" panose="020B0604020202020204" pitchFamily="34" charset="0"/>
              <a:buNone/>
            </a:pPr>
            <a:r>
              <a:rPr lang="en-US" sz="2200" b="1" dirty="0">
                <a:latin typeface="Calibri" panose="020F0502020204030204" pitchFamily="34" charset="0"/>
                <a:cs typeface="Calibri" panose="020F0502020204030204" pitchFamily="34" charset="0"/>
              </a:rPr>
              <a:t>150* per 100,000 person/year</a:t>
            </a:r>
          </a:p>
          <a:p>
            <a:r>
              <a:rPr lang="en-US" sz="2200" dirty="0">
                <a:latin typeface="Calibri" panose="020F0502020204030204" pitchFamily="34" charset="0"/>
                <a:cs typeface="Calibri" panose="020F0502020204030204" pitchFamily="34" charset="0"/>
              </a:rPr>
              <a:t>Reference: Decompensated Cirrhosis </a:t>
            </a:r>
            <a:r>
              <a:rPr lang="en-US" sz="2200" dirty="0">
                <a:solidFill>
                  <a:srgbClr val="212121"/>
                </a:solidFill>
                <a:latin typeface="Calibri" panose="020F0502020204030204" pitchFamily="34" charset="0"/>
                <a:cs typeface="Calibri" panose="020F0502020204030204" pitchFamily="34" charset="0"/>
              </a:rPr>
              <a:t>94.9 (US, 2017) per 100,000 person-year</a:t>
            </a:r>
            <a:endParaRPr lang="en-US" sz="22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785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737C4-8A90-E5EA-BC16-D639F39BE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A102A-F505-E2FA-7156-8E9A5D8692BD}"/>
              </a:ext>
            </a:extLst>
          </p:cNvPr>
          <p:cNvSpPr>
            <a:spLocks noGrp="1"/>
          </p:cNvSpPr>
          <p:nvPr>
            <p:ph type="title"/>
          </p:nvPr>
        </p:nvSpPr>
        <p:spPr/>
        <p:txBody>
          <a:bodyPr>
            <a:normAutofit/>
          </a:bodyPr>
          <a:lstStyle/>
          <a:p>
            <a:r>
              <a:rPr lang="en-US" sz="3200" dirty="0"/>
              <a:t>Hypercapnic Respiratory Failure is </a:t>
            </a:r>
            <a:r>
              <a:rPr lang="en-US" sz="3200" b="1" dirty="0"/>
              <a:t>Common</a:t>
            </a:r>
          </a:p>
        </p:txBody>
      </p:sp>
      <p:graphicFrame>
        <p:nvGraphicFramePr>
          <p:cNvPr id="4" name="Table 3">
            <a:extLst>
              <a:ext uri="{FF2B5EF4-FFF2-40B4-BE49-F238E27FC236}">
                <a16:creationId xmlns:a16="http://schemas.microsoft.com/office/drawing/2014/main" id="{CC713353-D000-589A-B972-D4717B768388}"/>
              </a:ext>
            </a:extLst>
          </p:cNvPr>
          <p:cNvGraphicFramePr>
            <a:graphicFrameLocks noGrp="1"/>
          </p:cNvGraphicFramePr>
          <p:nvPr>
            <p:extLst>
              <p:ext uri="{D42A27DB-BD31-4B8C-83A1-F6EECF244321}">
                <p14:modId xmlns:p14="http://schemas.microsoft.com/office/powerpoint/2010/main" val="1209701415"/>
              </p:ext>
            </p:extLst>
          </p:nvPr>
        </p:nvGraphicFramePr>
        <p:xfrm>
          <a:off x="296697" y="5332902"/>
          <a:ext cx="7652685" cy="1353486"/>
        </p:xfrm>
        <a:graphic>
          <a:graphicData uri="http://schemas.openxmlformats.org/drawingml/2006/table">
            <a:tbl>
              <a:tblPr firstRow="1" bandRow="1">
                <a:tableStyleId>{C083E6E3-FA7D-4D7B-A595-EF9225AFEA82}</a:tableStyleId>
              </a:tblPr>
              <a:tblGrid>
                <a:gridCol w="3936090">
                  <a:extLst>
                    <a:ext uri="{9D8B030D-6E8A-4147-A177-3AD203B41FA5}">
                      <a16:colId xmlns:a16="http://schemas.microsoft.com/office/drawing/2014/main" val="2554320023"/>
                    </a:ext>
                  </a:extLst>
                </a:gridCol>
                <a:gridCol w="899652">
                  <a:extLst>
                    <a:ext uri="{9D8B030D-6E8A-4147-A177-3AD203B41FA5}">
                      <a16:colId xmlns:a16="http://schemas.microsoft.com/office/drawing/2014/main" val="1969081503"/>
                    </a:ext>
                  </a:extLst>
                </a:gridCol>
                <a:gridCol w="929148">
                  <a:extLst>
                    <a:ext uri="{9D8B030D-6E8A-4147-A177-3AD203B41FA5}">
                      <a16:colId xmlns:a16="http://schemas.microsoft.com/office/drawing/2014/main" val="636308296"/>
                    </a:ext>
                  </a:extLst>
                </a:gridCol>
                <a:gridCol w="943897">
                  <a:extLst>
                    <a:ext uri="{9D8B030D-6E8A-4147-A177-3AD203B41FA5}">
                      <a16:colId xmlns:a16="http://schemas.microsoft.com/office/drawing/2014/main" val="2876452981"/>
                    </a:ext>
                  </a:extLst>
                </a:gridCol>
                <a:gridCol w="943898">
                  <a:extLst>
                    <a:ext uri="{9D8B030D-6E8A-4147-A177-3AD203B41FA5}">
                      <a16:colId xmlns:a16="http://schemas.microsoft.com/office/drawing/2014/main" val="3903143793"/>
                    </a:ext>
                  </a:extLst>
                </a:gridCol>
              </a:tblGrid>
              <a:tr h="289709">
                <a:tc>
                  <a:txBody>
                    <a:bodyPr/>
                    <a:lstStyle/>
                    <a:p>
                      <a:r>
                        <a:rPr lang="en-US" sz="2200" b="1" dirty="0"/>
                        <a:t>Table 2</a:t>
                      </a:r>
                    </a:p>
                  </a:txBody>
                  <a:tcPr/>
                </a:tc>
                <a:tc>
                  <a:txBody>
                    <a:bodyPr/>
                    <a:lstStyle/>
                    <a:p>
                      <a:r>
                        <a:rPr lang="en-US" sz="2200" b="1" dirty="0"/>
                        <a:t>2016</a:t>
                      </a:r>
                    </a:p>
                  </a:txBody>
                  <a:tcPr/>
                </a:tc>
                <a:tc>
                  <a:txBody>
                    <a:bodyPr/>
                    <a:lstStyle/>
                    <a:p>
                      <a:r>
                        <a:rPr lang="en-US" sz="2200" b="1" dirty="0"/>
                        <a:t>2017</a:t>
                      </a:r>
                    </a:p>
                  </a:txBody>
                  <a:tcPr/>
                </a:tc>
                <a:tc>
                  <a:txBody>
                    <a:bodyPr/>
                    <a:lstStyle/>
                    <a:p>
                      <a:r>
                        <a:rPr lang="en-US" sz="2200" b="1" dirty="0"/>
                        <a:t>2018</a:t>
                      </a:r>
                    </a:p>
                  </a:txBody>
                  <a:tcPr/>
                </a:tc>
                <a:tc>
                  <a:txBody>
                    <a:bodyPr/>
                    <a:lstStyle/>
                    <a:p>
                      <a:r>
                        <a:rPr lang="en-US" sz="2200" b="1" dirty="0"/>
                        <a:t>2019</a:t>
                      </a:r>
                    </a:p>
                  </a:txBody>
                  <a:tcPr/>
                </a:tc>
                <a:extLst>
                  <a:ext uri="{0D108BD9-81ED-4DB2-BD59-A6C34878D82A}">
                    <a16:rowId xmlns:a16="http://schemas.microsoft.com/office/drawing/2014/main" val="3781679474"/>
                  </a:ext>
                </a:extLst>
              </a:tr>
              <a:tr h="259706">
                <a:tc>
                  <a:txBody>
                    <a:bodyPr/>
                    <a:lstStyle/>
                    <a:p>
                      <a:r>
                        <a:rPr lang="en-US" sz="2200" dirty="0"/>
                        <a:t>Any ICD, Period Prevalence (n)</a:t>
                      </a:r>
                    </a:p>
                  </a:txBody>
                  <a:tcPr/>
                </a:tc>
                <a:tc>
                  <a:txBody>
                    <a:bodyPr/>
                    <a:lstStyle/>
                    <a:p>
                      <a:r>
                        <a:rPr lang="en-US" sz="2200" dirty="0"/>
                        <a:t>4064</a:t>
                      </a:r>
                    </a:p>
                  </a:txBody>
                  <a:tcPr/>
                </a:tc>
                <a:tc>
                  <a:txBody>
                    <a:bodyPr/>
                    <a:lstStyle/>
                    <a:p>
                      <a:r>
                        <a:rPr lang="en-US" sz="2200" dirty="0"/>
                        <a:t>4104</a:t>
                      </a:r>
                    </a:p>
                  </a:txBody>
                  <a:tcPr/>
                </a:tc>
                <a:tc>
                  <a:txBody>
                    <a:bodyPr/>
                    <a:lstStyle/>
                    <a:p>
                      <a:r>
                        <a:rPr lang="en-US" sz="2200" dirty="0"/>
                        <a:t>4520</a:t>
                      </a:r>
                    </a:p>
                  </a:txBody>
                  <a:tcPr/>
                </a:tc>
                <a:tc>
                  <a:txBody>
                    <a:bodyPr/>
                    <a:lstStyle/>
                    <a:p>
                      <a:r>
                        <a:rPr lang="en-US" sz="2200" dirty="0"/>
                        <a:t>4728</a:t>
                      </a:r>
                    </a:p>
                  </a:txBody>
                  <a:tcPr/>
                </a:tc>
                <a:extLst>
                  <a:ext uri="{0D108BD9-81ED-4DB2-BD59-A6C34878D82A}">
                    <a16:rowId xmlns:a16="http://schemas.microsoft.com/office/drawing/2014/main" val="1603223330"/>
                  </a:ext>
                </a:extLst>
              </a:tr>
              <a:tr h="500046">
                <a:tc>
                  <a:txBody>
                    <a:bodyPr/>
                    <a:lstStyle/>
                    <a:p>
                      <a:r>
                        <a:rPr lang="en-US" sz="2200" dirty="0"/>
                        <a:t>Cases per 100,000 (Utah pop.)</a:t>
                      </a:r>
                    </a:p>
                  </a:txBody>
                  <a:tcPr/>
                </a:tc>
                <a:tc>
                  <a:txBody>
                    <a:bodyPr/>
                    <a:lstStyle/>
                    <a:p>
                      <a:r>
                        <a:rPr lang="en-US" sz="2200" b="1" dirty="0"/>
                        <a:t>133.5</a:t>
                      </a:r>
                    </a:p>
                  </a:txBody>
                  <a:tcPr/>
                </a:tc>
                <a:tc>
                  <a:txBody>
                    <a:bodyPr/>
                    <a:lstStyle/>
                    <a:p>
                      <a:r>
                        <a:rPr lang="en-US" sz="2200" b="1" dirty="0"/>
                        <a:t>132.2</a:t>
                      </a:r>
                    </a:p>
                  </a:txBody>
                  <a:tcPr/>
                </a:tc>
                <a:tc>
                  <a:txBody>
                    <a:bodyPr/>
                    <a:lstStyle/>
                    <a:p>
                      <a:r>
                        <a:rPr lang="en-US" sz="2200" b="1" dirty="0"/>
                        <a:t>143.3</a:t>
                      </a:r>
                    </a:p>
                  </a:txBody>
                  <a:tcPr/>
                </a:tc>
                <a:tc>
                  <a:txBody>
                    <a:bodyPr/>
                    <a:lstStyle/>
                    <a:p>
                      <a:r>
                        <a:rPr lang="en-US" sz="2200" b="1" dirty="0"/>
                        <a:t>147.6</a:t>
                      </a:r>
                    </a:p>
                  </a:txBody>
                  <a:tcPr/>
                </a:tc>
                <a:extLst>
                  <a:ext uri="{0D108BD9-81ED-4DB2-BD59-A6C34878D82A}">
                    <a16:rowId xmlns:a16="http://schemas.microsoft.com/office/drawing/2014/main" val="2090350652"/>
                  </a:ext>
                </a:extLst>
              </a:tr>
            </a:tbl>
          </a:graphicData>
        </a:graphic>
      </p:graphicFrame>
      <p:pic>
        <p:nvPicPr>
          <p:cNvPr id="5" name="Graphic 4">
            <a:extLst>
              <a:ext uri="{FF2B5EF4-FFF2-40B4-BE49-F238E27FC236}">
                <a16:creationId xmlns:a16="http://schemas.microsoft.com/office/drawing/2014/main" id="{07DE28EF-F231-56FA-6D3C-D3F927E3FFC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7856" y="1773785"/>
            <a:ext cx="5762282" cy="3284911"/>
          </a:xfrm>
          <a:prstGeom prst="rect">
            <a:avLst/>
          </a:prstGeom>
        </p:spPr>
      </p:pic>
      <p:pic>
        <p:nvPicPr>
          <p:cNvPr id="6" name="Picture 5">
            <a:extLst>
              <a:ext uri="{FF2B5EF4-FFF2-40B4-BE49-F238E27FC236}">
                <a16:creationId xmlns:a16="http://schemas.microsoft.com/office/drawing/2014/main" id="{27DE7DE1-802B-0B76-35A4-633D5DBA18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690" y="1510798"/>
            <a:ext cx="865736" cy="1114415"/>
          </a:xfrm>
          <a:prstGeom prst="rect">
            <a:avLst/>
          </a:prstGeom>
        </p:spPr>
      </p:pic>
    </p:spTree>
    <p:extLst>
      <p:ext uri="{BB962C8B-B14F-4D97-AF65-F5344CB8AC3E}">
        <p14:creationId xmlns:p14="http://schemas.microsoft.com/office/powerpoint/2010/main" val="186864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552CC-64A4-1DA7-D4EE-AAD7BE9A0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FF9A8-981F-48EA-C088-B6BB2F82E4FE}"/>
              </a:ext>
            </a:extLst>
          </p:cNvPr>
          <p:cNvSpPr>
            <a:spLocks noGrp="1"/>
          </p:cNvSpPr>
          <p:nvPr>
            <p:ph type="title"/>
          </p:nvPr>
        </p:nvSpPr>
        <p:spPr/>
        <p:txBody>
          <a:bodyPr>
            <a:normAutofit/>
          </a:bodyPr>
          <a:lstStyle/>
          <a:p>
            <a:r>
              <a:rPr lang="en-US" sz="3200" dirty="0"/>
              <a:t>Hypercapnic Respiratory Failure is </a:t>
            </a:r>
            <a:r>
              <a:rPr lang="en-US" sz="3200" b="1" dirty="0"/>
              <a:t>Common</a:t>
            </a:r>
          </a:p>
        </p:txBody>
      </p:sp>
      <p:pic>
        <p:nvPicPr>
          <p:cNvPr id="5" name="Graphic 4">
            <a:extLst>
              <a:ext uri="{FF2B5EF4-FFF2-40B4-BE49-F238E27FC236}">
                <a16:creationId xmlns:a16="http://schemas.microsoft.com/office/drawing/2014/main" id="{681FB4A0-81F6-83AA-143C-24FD0B90FB2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7856" y="1773785"/>
            <a:ext cx="5762282" cy="3284911"/>
          </a:xfrm>
          <a:prstGeom prst="rect">
            <a:avLst/>
          </a:prstGeom>
        </p:spPr>
      </p:pic>
      <p:pic>
        <p:nvPicPr>
          <p:cNvPr id="6" name="Picture 5">
            <a:extLst>
              <a:ext uri="{FF2B5EF4-FFF2-40B4-BE49-F238E27FC236}">
                <a16:creationId xmlns:a16="http://schemas.microsoft.com/office/drawing/2014/main" id="{A7E36D86-42D7-8899-C0C1-D350F1E1D1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690" y="1510798"/>
            <a:ext cx="865736" cy="1114415"/>
          </a:xfrm>
          <a:prstGeom prst="rect">
            <a:avLst/>
          </a:prstGeom>
        </p:spPr>
      </p:pic>
      <p:sp>
        <p:nvSpPr>
          <p:cNvPr id="7" name="Content Placeholder 2">
            <a:extLst>
              <a:ext uri="{FF2B5EF4-FFF2-40B4-BE49-F238E27FC236}">
                <a16:creationId xmlns:a16="http://schemas.microsoft.com/office/drawing/2014/main" id="{F2AD2544-1A5C-BC37-8181-E6D0BB890115}"/>
              </a:ext>
            </a:extLst>
          </p:cNvPr>
          <p:cNvSpPr txBox="1">
            <a:spLocks/>
          </p:cNvSpPr>
          <p:nvPr/>
        </p:nvSpPr>
        <p:spPr>
          <a:xfrm>
            <a:off x="7112593" y="1458480"/>
            <a:ext cx="4809717" cy="475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Calibri" panose="020F0502020204030204" pitchFamily="34" charset="0"/>
                <a:cs typeface="Calibri" panose="020F0502020204030204" pitchFamily="34" charset="0"/>
              </a:rPr>
              <a:t>Ascertainment</a:t>
            </a:r>
          </a:p>
        </p:txBody>
      </p:sp>
      <p:grpSp>
        <p:nvGrpSpPr>
          <p:cNvPr id="8" name="Group 7">
            <a:extLst>
              <a:ext uri="{FF2B5EF4-FFF2-40B4-BE49-F238E27FC236}">
                <a16:creationId xmlns:a16="http://schemas.microsoft.com/office/drawing/2014/main" id="{95B58F04-C016-5BEE-B40E-B69317D06F67}"/>
              </a:ext>
            </a:extLst>
          </p:cNvPr>
          <p:cNvGrpSpPr/>
          <p:nvPr/>
        </p:nvGrpSpPr>
        <p:grpSpPr>
          <a:xfrm>
            <a:off x="6676847" y="1846784"/>
            <a:ext cx="5164578" cy="3485080"/>
            <a:chOff x="1538393" y="3521272"/>
            <a:chExt cx="3307929" cy="2232207"/>
          </a:xfrm>
        </p:grpSpPr>
        <p:pic>
          <p:nvPicPr>
            <p:cNvPr id="9" name="Picture 8">
              <a:extLst>
                <a:ext uri="{FF2B5EF4-FFF2-40B4-BE49-F238E27FC236}">
                  <a16:creationId xmlns:a16="http://schemas.microsoft.com/office/drawing/2014/main" id="{26A58264-8D50-EC53-CFBD-4F4335191E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9058" y="3521272"/>
              <a:ext cx="2967264" cy="1068014"/>
            </a:xfrm>
            <a:prstGeom prst="rect">
              <a:avLst/>
            </a:prstGeom>
          </p:spPr>
        </p:pic>
        <p:pic>
          <p:nvPicPr>
            <p:cNvPr id="10" name="Picture 9">
              <a:extLst>
                <a:ext uri="{FF2B5EF4-FFF2-40B4-BE49-F238E27FC236}">
                  <a16:creationId xmlns:a16="http://schemas.microsoft.com/office/drawing/2014/main" id="{24B0B32B-109D-82C6-BBEE-619837D330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79058" y="4598706"/>
              <a:ext cx="2967264" cy="1154773"/>
            </a:xfrm>
            <a:prstGeom prst="rect">
              <a:avLst/>
            </a:prstGeom>
          </p:spPr>
        </p:pic>
        <p:pic>
          <p:nvPicPr>
            <p:cNvPr id="11" name="Picture 10">
              <a:extLst>
                <a:ext uri="{FF2B5EF4-FFF2-40B4-BE49-F238E27FC236}">
                  <a16:creationId xmlns:a16="http://schemas.microsoft.com/office/drawing/2014/main" id="{985E5FC0-902A-A83D-A6E4-CD15F93C6A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38393" y="3594194"/>
              <a:ext cx="334954" cy="2071249"/>
            </a:xfrm>
            <a:prstGeom prst="rect">
              <a:avLst/>
            </a:prstGeom>
          </p:spPr>
        </p:pic>
      </p:grpSp>
      <p:sp>
        <p:nvSpPr>
          <p:cNvPr id="12" name="Text Placeholder 2">
            <a:extLst>
              <a:ext uri="{FF2B5EF4-FFF2-40B4-BE49-F238E27FC236}">
                <a16:creationId xmlns:a16="http://schemas.microsoft.com/office/drawing/2014/main" id="{F8FFE117-8FAB-471C-30FD-0CCE67057AE2}"/>
              </a:ext>
            </a:extLst>
          </p:cNvPr>
          <p:cNvSpPr txBox="1">
            <a:spLocks/>
          </p:cNvSpPr>
          <p:nvPr/>
        </p:nvSpPr>
        <p:spPr>
          <a:xfrm>
            <a:off x="7969606" y="5399520"/>
            <a:ext cx="4222394" cy="755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dirty="0">
                <a:latin typeface="Aptos" panose="020B0004020202020204" pitchFamily="34" charset="0"/>
              </a:rPr>
              <a:t>“The Consistency of Hypercapnic Respiratory Failure Case Definitions in Electronic Health Record Data”, Locke …. Peltan, Brown, CHEST (2025) </a:t>
            </a:r>
          </a:p>
        </p:txBody>
      </p:sp>
      <p:graphicFrame>
        <p:nvGraphicFramePr>
          <p:cNvPr id="3" name="Table 2">
            <a:extLst>
              <a:ext uri="{FF2B5EF4-FFF2-40B4-BE49-F238E27FC236}">
                <a16:creationId xmlns:a16="http://schemas.microsoft.com/office/drawing/2014/main" id="{B203C077-A6A7-0739-944F-5A4EBF4DF3B6}"/>
              </a:ext>
            </a:extLst>
          </p:cNvPr>
          <p:cNvGraphicFramePr>
            <a:graphicFrameLocks noGrp="1"/>
          </p:cNvGraphicFramePr>
          <p:nvPr>
            <p:extLst>
              <p:ext uri="{D42A27DB-BD31-4B8C-83A1-F6EECF244321}">
                <p14:modId xmlns:p14="http://schemas.microsoft.com/office/powerpoint/2010/main" val="2645899217"/>
              </p:ext>
            </p:extLst>
          </p:nvPr>
        </p:nvGraphicFramePr>
        <p:xfrm>
          <a:off x="296697" y="5332902"/>
          <a:ext cx="7652685" cy="1353486"/>
        </p:xfrm>
        <a:graphic>
          <a:graphicData uri="http://schemas.openxmlformats.org/drawingml/2006/table">
            <a:tbl>
              <a:tblPr firstRow="1" bandRow="1">
                <a:tableStyleId>{C083E6E3-FA7D-4D7B-A595-EF9225AFEA82}</a:tableStyleId>
              </a:tblPr>
              <a:tblGrid>
                <a:gridCol w="3936090">
                  <a:extLst>
                    <a:ext uri="{9D8B030D-6E8A-4147-A177-3AD203B41FA5}">
                      <a16:colId xmlns:a16="http://schemas.microsoft.com/office/drawing/2014/main" val="2554320023"/>
                    </a:ext>
                  </a:extLst>
                </a:gridCol>
                <a:gridCol w="899652">
                  <a:extLst>
                    <a:ext uri="{9D8B030D-6E8A-4147-A177-3AD203B41FA5}">
                      <a16:colId xmlns:a16="http://schemas.microsoft.com/office/drawing/2014/main" val="1969081503"/>
                    </a:ext>
                  </a:extLst>
                </a:gridCol>
                <a:gridCol w="929148">
                  <a:extLst>
                    <a:ext uri="{9D8B030D-6E8A-4147-A177-3AD203B41FA5}">
                      <a16:colId xmlns:a16="http://schemas.microsoft.com/office/drawing/2014/main" val="636308296"/>
                    </a:ext>
                  </a:extLst>
                </a:gridCol>
                <a:gridCol w="943897">
                  <a:extLst>
                    <a:ext uri="{9D8B030D-6E8A-4147-A177-3AD203B41FA5}">
                      <a16:colId xmlns:a16="http://schemas.microsoft.com/office/drawing/2014/main" val="2876452981"/>
                    </a:ext>
                  </a:extLst>
                </a:gridCol>
                <a:gridCol w="943898">
                  <a:extLst>
                    <a:ext uri="{9D8B030D-6E8A-4147-A177-3AD203B41FA5}">
                      <a16:colId xmlns:a16="http://schemas.microsoft.com/office/drawing/2014/main" val="3903143793"/>
                    </a:ext>
                  </a:extLst>
                </a:gridCol>
              </a:tblGrid>
              <a:tr h="289709">
                <a:tc>
                  <a:txBody>
                    <a:bodyPr/>
                    <a:lstStyle/>
                    <a:p>
                      <a:r>
                        <a:rPr lang="en-US" sz="2200" b="1" dirty="0"/>
                        <a:t>Table 2</a:t>
                      </a:r>
                    </a:p>
                  </a:txBody>
                  <a:tcPr/>
                </a:tc>
                <a:tc>
                  <a:txBody>
                    <a:bodyPr/>
                    <a:lstStyle/>
                    <a:p>
                      <a:r>
                        <a:rPr lang="en-US" sz="2200" b="1" dirty="0"/>
                        <a:t>2016</a:t>
                      </a:r>
                    </a:p>
                  </a:txBody>
                  <a:tcPr/>
                </a:tc>
                <a:tc>
                  <a:txBody>
                    <a:bodyPr/>
                    <a:lstStyle/>
                    <a:p>
                      <a:r>
                        <a:rPr lang="en-US" sz="2200" b="1" dirty="0"/>
                        <a:t>2017</a:t>
                      </a:r>
                    </a:p>
                  </a:txBody>
                  <a:tcPr/>
                </a:tc>
                <a:tc>
                  <a:txBody>
                    <a:bodyPr/>
                    <a:lstStyle/>
                    <a:p>
                      <a:r>
                        <a:rPr lang="en-US" sz="2200" b="1" dirty="0"/>
                        <a:t>2018</a:t>
                      </a:r>
                    </a:p>
                  </a:txBody>
                  <a:tcPr/>
                </a:tc>
                <a:tc>
                  <a:txBody>
                    <a:bodyPr/>
                    <a:lstStyle/>
                    <a:p>
                      <a:r>
                        <a:rPr lang="en-US" sz="2200" b="1" dirty="0"/>
                        <a:t>2019</a:t>
                      </a:r>
                    </a:p>
                  </a:txBody>
                  <a:tcPr/>
                </a:tc>
                <a:extLst>
                  <a:ext uri="{0D108BD9-81ED-4DB2-BD59-A6C34878D82A}">
                    <a16:rowId xmlns:a16="http://schemas.microsoft.com/office/drawing/2014/main" val="3781679474"/>
                  </a:ext>
                </a:extLst>
              </a:tr>
              <a:tr h="259706">
                <a:tc>
                  <a:txBody>
                    <a:bodyPr/>
                    <a:lstStyle/>
                    <a:p>
                      <a:r>
                        <a:rPr lang="en-US" sz="2200" dirty="0"/>
                        <a:t>Any ICD, Period Prevalence (n)</a:t>
                      </a:r>
                    </a:p>
                  </a:txBody>
                  <a:tcPr/>
                </a:tc>
                <a:tc>
                  <a:txBody>
                    <a:bodyPr/>
                    <a:lstStyle/>
                    <a:p>
                      <a:r>
                        <a:rPr lang="en-US" sz="2200" dirty="0"/>
                        <a:t>4064</a:t>
                      </a:r>
                    </a:p>
                  </a:txBody>
                  <a:tcPr/>
                </a:tc>
                <a:tc>
                  <a:txBody>
                    <a:bodyPr/>
                    <a:lstStyle/>
                    <a:p>
                      <a:r>
                        <a:rPr lang="en-US" sz="2200" dirty="0"/>
                        <a:t>4104</a:t>
                      </a:r>
                    </a:p>
                  </a:txBody>
                  <a:tcPr/>
                </a:tc>
                <a:tc>
                  <a:txBody>
                    <a:bodyPr/>
                    <a:lstStyle/>
                    <a:p>
                      <a:r>
                        <a:rPr lang="en-US" sz="2200" dirty="0"/>
                        <a:t>4520</a:t>
                      </a:r>
                    </a:p>
                  </a:txBody>
                  <a:tcPr/>
                </a:tc>
                <a:tc>
                  <a:txBody>
                    <a:bodyPr/>
                    <a:lstStyle/>
                    <a:p>
                      <a:r>
                        <a:rPr lang="en-US" sz="2200" dirty="0"/>
                        <a:t>4728</a:t>
                      </a:r>
                    </a:p>
                  </a:txBody>
                  <a:tcPr/>
                </a:tc>
                <a:extLst>
                  <a:ext uri="{0D108BD9-81ED-4DB2-BD59-A6C34878D82A}">
                    <a16:rowId xmlns:a16="http://schemas.microsoft.com/office/drawing/2014/main" val="1603223330"/>
                  </a:ext>
                </a:extLst>
              </a:tr>
              <a:tr h="500046">
                <a:tc>
                  <a:txBody>
                    <a:bodyPr/>
                    <a:lstStyle/>
                    <a:p>
                      <a:r>
                        <a:rPr lang="en-US" sz="2200" dirty="0"/>
                        <a:t>Cases per 100,000 (Utah pop.)</a:t>
                      </a:r>
                    </a:p>
                  </a:txBody>
                  <a:tcPr/>
                </a:tc>
                <a:tc>
                  <a:txBody>
                    <a:bodyPr/>
                    <a:lstStyle/>
                    <a:p>
                      <a:r>
                        <a:rPr lang="en-US" sz="2200" b="1" dirty="0"/>
                        <a:t>133.5</a:t>
                      </a:r>
                    </a:p>
                  </a:txBody>
                  <a:tcPr/>
                </a:tc>
                <a:tc>
                  <a:txBody>
                    <a:bodyPr/>
                    <a:lstStyle/>
                    <a:p>
                      <a:r>
                        <a:rPr lang="en-US" sz="2200" b="1" dirty="0"/>
                        <a:t>132.2</a:t>
                      </a:r>
                    </a:p>
                  </a:txBody>
                  <a:tcPr/>
                </a:tc>
                <a:tc>
                  <a:txBody>
                    <a:bodyPr/>
                    <a:lstStyle/>
                    <a:p>
                      <a:r>
                        <a:rPr lang="en-US" sz="2200" b="1" dirty="0"/>
                        <a:t>143.3</a:t>
                      </a:r>
                    </a:p>
                  </a:txBody>
                  <a:tcPr/>
                </a:tc>
                <a:tc>
                  <a:txBody>
                    <a:bodyPr/>
                    <a:lstStyle/>
                    <a:p>
                      <a:r>
                        <a:rPr lang="en-US" sz="2200" b="1" dirty="0"/>
                        <a:t>147.6</a:t>
                      </a:r>
                    </a:p>
                  </a:txBody>
                  <a:tcPr/>
                </a:tc>
                <a:extLst>
                  <a:ext uri="{0D108BD9-81ED-4DB2-BD59-A6C34878D82A}">
                    <a16:rowId xmlns:a16="http://schemas.microsoft.com/office/drawing/2014/main" val="2090350652"/>
                  </a:ext>
                </a:extLst>
              </a:tr>
            </a:tbl>
          </a:graphicData>
        </a:graphic>
      </p:graphicFrame>
    </p:spTree>
    <p:extLst>
      <p:ext uri="{BB962C8B-B14F-4D97-AF65-F5344CB8AC3E}">
        <p14:creationId xmlns:p14="http://schemas.microsoft.com/office/powerpoint/2010/main" val="153861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D0F2B6-553C-0A5E-B99D-F673EDA9E20E}"/>
              </a:ext>
            </a:extLst>
          </p:cNvPr>
          <p:cNvPicPr>
            <a:picLocks noChangeAspect="1"/>
          </p:cNvPicPr>
          <p:nvPr/>
        </p:nvPicPr>
        <p:blipFill>
          <a:blip r:embed="rId3"/>
          <a:stretch>
            <a:fillRect/>
          </a:stretch>
        </p:blipFill>
        <p:spPr>
          <a:xfrm>
            <a:off x="7264663" y="1886631"/>
            <a:ext cx="4797060" cy="3807408"/>
          </a:xfrm>
          <a:prstGeom prst="rect">
            <a:avLst/>
          </a:prstGeom>
        </p:spPr>
      </p:pic>
      <p:sp>
        <p:nvSpPr>
          <p:cNvPr id="2" name="Title 1">
            <a:extLst>
              <a:ext uri="{FF2B5EF4-FFF2-40B4-BE49-F238E27FC236}">
                <a16:creationId xmlns:a16="http://schemas.microsoft.com/office/drawing/2014/main" id="{830B5FD0-6820-89F8-C529-42FF1EC85D93}"/>
              </a:ext>
            </a:extLst>
          </p:cNvPr>
          <p:cNvSpPr>
            <a:spLocks noGrp="1"/>
          </p:cNvSpPr>
          <p:nvPr>
            <p:ph type="title"/>
          </p:nvPr>
        </p:nvSpPr>
        <p:spPr/>
        <p:txBody>
          <a:bodyPr>
            <a:noAutofit/>
          </a:bodyPr>
          <a:lstStyle/>
          <a:p>
            <a:br>
              <a:rPr lang="en-US" sz="3200" dirty="0"/>
            </a:br>
            <a:r>
              <a:rPr lang="en-US" sz="3200" dirty="0"/>
              <a:t>Hypercapnic Respiratory Failure is </a:t>
            </a:r>
            <a:r>
              <a:rPr lang="en-US" sz="3200" b="1" dirty="0"/>
              <a:t>Prognostically Important</a:t>
            </a:r>
            <a:br>
              <a:rPr lang="en-US" sz="3200" dirty="0"/>
            </a:br>
            <a:endParaRPr lang="en-US" sz="3200" dirty="0"/>
          </a:p>
        </p:txBody>
      </p:sp>
      <p:pic>
        <p:nvPicPr>
          <p:cNvPr id="4" name="Picture 3">
            <a:extLst>
              <a:ext uri="{FF2B5EF4-FFF2-40B4-BE49-F238E27FC236}">
                <a16:creationId xmlns:a16="http://schemas.microsoft.com/office/drawing/2014/main" id="{3099AB22-140D-F390-B284-36A62694F5B2}"/>
              </a:ext>
            </a:extLst>
          </p:cNvPr>
          <p:cNvPicPr>
            <a:picLocks noChangeAspect="1"/>
          </p:cNvPicPr>
          <p:nvPr/>
        </p:nvPicPr>
        <p:blipFill rotWithShape="1">
          <a:blip r:embed="rId4"/>
          <a:srcRect b="16898"/>
          <a:stretch/>
        </p:blipFill>
        <p:spPr>
          <a:xfrm>
            <a:off x="660143" y="1871784"/>
            <a:ext cx="6244276" cy="1918551"/>
          </a:xfrm>
          <a:prstGeom prst="rect">
            <a:avLst/>
          </a:prstGeom>
        </p:spPr>
      </p:pic>
      <p:sp>
        <p:nvSpPr>
          <p:cNvPr id="5" name="Content Placeholder 2">
            <a:extLst>
              <a:ext uri="{FF2B5EF4-FFF2-40B4-BE49-F238E27FC236}">
                <a16:creationId xmlns:a16="http://schemas.microsoft.com/office/drawing/2014/main" id="{7B78C5F4-1518-62BC-1F63-10AA9A50FEEB}"/>
              </a:ext>
            </a:extLst>
          </p:cNvPr>
          <p:cNvSpPr txBox="1">
            <a:spLocks/>
          </p:cNvSpPr>
          <p:nvPr/>
        </p:nvSpPr>
        <p:spPr>
          <a:xfrm>
            <a:off x="439994" y="4295100"/>
            <a:ext cx="6464425" cy="17753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Inpatient ICD code for Hypercapnic Respiratory Failure @ U of VT</a:t>
            </a:r>
          </a:p>
          <a:p>
            <a:r>
              <a:rPr lang="en-US" sz="2200" b="1" dirty="0"/>
              <a:t>23% 30d readmission rate</a:t>
            </a:r>
          </a:p>
          <a:p>
            <a:pPr lvl="1"/>
            <a:r>
              <a:rPr lang="en-US" sz="2200" dirty="0"/>
              <a:t>Same as CHF, more than MI</a:t>
            </a:r>
          </a:p>
          <a:p>
            <a:pPr lvl="1"/>
            <a:r>
              <a:rPr lang="en-US" sz="2200" dirty="0"/>
              <a:t>Usually (66%) with recurrent hypercapnia</a:t>
            </a:r>
          </a:p>
        </p:txBody>
      </p:sp>
    </p:spTree>
    <p:extLst>
      <p:ext uri="{BB962C8B-B14F-4D97-AF65-F5344CB8AC3E}">
        <p14:creationId xmlns:p14="http://schemas.microsoft.com/office/powerpoint/2010/main" val="325414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ACA1F-1F71-1864-C59E-E0138F860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0295D-6401-92FC-EAFB-65C09A7DE640}"/>
              </a:ext>
            </a:extLst>
          </p:cNvPr>
          <p:cNvSpPr>
            <a:spLocks noGrp="1"/>
          </p:cNvSpPr>
          <p:nvPr>
            <p:ph type="title"/>
          </p:nvPr>
        </p:nvSpPr>
        <p:spPr/>
        <p:txBody>
          <a:bodyPr>
            <a:normAutofit fontScale="90000"/>
          </a:bodyPr>
          <a:lstStyle/>
          <a:p>
            <a:br>
              <a:rPr lang="en-US" dirty="0"/>
            </a:br>
            <a:r>
              <a:rPr lang="en-US" sz="3600" dirty="0"/>
              <a:t>Hypercapnic Respiratory Failure is </a:t>
            </a:r>
            <a:r>
              <a:rPr lang="en-US" sz="3600" b="1" dirty="0"/>
              <a:t>Prognostically Important</a:t>
            </a:r>
            <a:br>
              <a:rPr lang="en-US" dirty="0"/>
            </a:br>
            <a:endParaRPr lang="en-US" dirty="0"/>
          </a:p>
        </p:txBody>
      </p:sp>
      <p:pic>
        <p:nvPicPr>
          <p:cNvPr id="4" name="Picture 3">
            <a:extLst>
              <a:ext uri="{FF2B5EF4-FFF2-40B4-BE49-F238E27FC236}">
                <a16:creationId xmlns:a16="http://schemas.microsoft.com/office/drawing/2014/main" id="{64724AF6-25DE-283E-29E9-D1730CBD8332}"/>
              </a:ext>
            </a:extLst>
          </p:cNvPr>
          <p:cNvPicPr>
            <a:picLocks noChangeAspect="1"/>
          </p:cNvPicPr>
          <p:nvPr/>
        </p:nvPicPr>
        <p:blipFill rotWithShape="1">
          <a:blip r:embed="rId3"/>
          <a:srcRect t="1" b="45927"/>
          <a:stretch/>
        </p:blipFill>
        <p:spPr>
          <a:xfrm>
            <a:off x="6265361" y="1584557"/>
            <a:ext cx="5583923" cy="1099109"/>
          </a:xfrm>
          <a:prstGeom prst="rect">
            <a:avLst/>
          </a:prstGeom>
        </p:spPr>
      </p:pic>
      <p:pic>
        <p:nvPicPr>
          <p:cNvPr id="5" name="Picture 4">
            <a:extLst>
              <a:ext uri="{FF2B5EF4-FFF2-40B4-BE49-F238E27FC236}">
                <a16:creationId xmlns:a16="http://schemas.microsoft.com/office/drawing/2014/main" id="{AD2FF5B4-E2E2-1A4B-2057-FEB0EB9794C7}"/>
              </a:ext>
            </a:extLst>
          </p:cNvPr>
          <p:cNvPicPr>
            <a:picLocks noChangeAspect="1"/>
          </p:cNvPicPr>
          <p:nvPr/>
        </p:nvPicPr>
        <p:blipFill>
          <a:blip r:embed="rId4"/>
          <a:stretch>
            <a:fillRect/>
          </a:stretch>
        </p:blipFill>
        <p:spPr>
          <a:xfrm>
            <a:off x="6722561" y="2745626"/>
            <a:ext cx="4899166" cy="3639845"/>
          </a:xfrm>
          <a:prstGeom prst="rect">
            <a:avLst/>
          </a:prstGeom>
        </p:spPr>
      </p:pic>
      <p:sp>
        <p:nvSpPr>
          <p:cNvPr id="6" name="Cross 5">
            <a:extLst>
              <a:ext uri="{FF2B5EF4-FFF2-40B4-BE49-F238E27FC236}">
                <a16:creationId xmlns:a16="http://schemas.microsoft.com/office/drawing/2014/main" id="{068DD408-5DDF-227B-BB50-05268657D500}"/>
              </a:ext>
            </a:extLst>
          </p:cNvPr>
          <p:cNvSpPr/>
          <p:nvPr/>
        </p:nvSpPr>
        <p:spPr>
          <a:xfrm rot="19232980">
            <a:off x="10726953" y="4163159"/>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5E64C7A-B0A8-F720-7834-3CA10FE8A7EA}"/>
              </a:ext>
            </a:extLst>
          </p:cNvPr>
          <p:cNvCxnSpPr>
            <a:cxnSpLocks/>
          </p:cNvCxnSpPr>
          <p:nvPr/>
        </p:nvCxnSpPr>
        <p:spPr>
          <a:xfrm flipV="1">
            <a:off x="10428664" y="4284293"/>
            <a:ext cx="230819" cy="2812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44F4D445-478A-0A40-8847-C8FDDAC6DA06}"/>
              </a:ext>
            </a:extLst>
          </p:cNvPr>
          <p:cNvSpPr/>
          <p:nvPr/>
        </p:nvSpPr>
        <p:spPr>
          <a:xfrm>
            <a:off x="2721671" y="2190935"/>
            <a:ext cx="3374329" cy="7777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1600" dirty="0"/>
              <a:t>De-identified, patient-level data</a:t>
            </a:r>
          </a:p>
          <a:p>
            <a:pPr marL="285750" indent="-285750">
              <a:buFont typeface="Arial" panose="020B0604020202020204" pitchFamily="34" charset="0"/>
              <a:buChar char="•"/>
            </a:pPr>
            <a:r>
              <a:rPr lang="en-US" sz="1600" dirty="0"/>
              <a:t>Federated Health Record Data</a:t>
            </a:r>
          </a:p>
          <a:p>
            <a:pPr marL="285750" indent="-285750">
              <a:buFont typeface="Arial" panose="020B0604020202020204" pitchFamily="34" charset="0"/>
              <a:buChar char="•"/>
            </a:pPr>
            <a:r>
              <a:rPr lang="en-US" sz="1600" dirty="0"/>
              <a:t>80 US Healthcare Orgs</a:t>
            </a:r>
          </a:p>
        </p:txBody>
      </p:sp>
      <p:graphicFrame>
        <p:nvGraphicFramePr>
          <p:cNvPr id="14" name="Table 13">
            <a:extLst>
              <a:ext uri="{FF2B5EF4-FFF2-40B4-BE49-F238E27FC236}">
                <a16:creationId xmlns:a16="http://schemas.microsoft.com/office/drawing/2014/main" id="{4E982119-9EAC-B25E-9804-897595F59BD1}"/>
              </a:ext>
            </a:extLst>
          </p:cNvPr>
          <p:cNvGraphicFramePr>
            <a:graphicFrameLocks noGrp="1"/>
          </p:cNvGraphicFramePr>
          <p:nvPr>
            <p:extLst>
              <p:ext uri="{D42A27DB-BD31-4B8C-83A1-F6EECF244321}">
                <p14:modId xmlns:p14="http://schemas.microsoft.com/office/powerpoint/2010/main" val="2336932532"/>
              </p:ext>
            </p:extLst>
          </p:nvPr>
        </p:nvGraphicFramePr>
        <p:xfrm>
          <a:off x="583047" y="3120343"/>
          <a:ext cx="5269849" cy="3411867"/>
        </p:xfrm>
        <a:graphic>
          <a:graphicData uri="http://schemas.openxmlformats.org/drawingml/2006/table">
            <a:tbl>
              <a:tblPr>
                <a:tableStyleId>{2D5ABB26-0587-4C30-8999-92F81FD0307C}</a:tableStyleId>
              </a:tblPr>
              <a:tblGrid>
                <a:gridCol w="3668621">
                  <a:extLst>
                    <a:ext uri="{9D8B030D-6E8A-4147-A177-3AD203B41FA5}">
                      <a16:colId xmlns:a16="http://schemas.microsoft.com/office/drawing/2014/main" val="4225117547"/>
                    </a:ext>
                  </a:extLst>
                </a:gridCol>
                <a:gridCol w="1601228">
                  <a:extLst>
                    <a:ext uri="{9D8B030D-6E8A-4147-A177-3AD203B41FA5}">
                      <a16:colId xmlns:a16="http://schemas.microsoft.com/office/drawing/2014/main" val="3647274725"/>
                    </a:ext>
                  </a:extLst>
                </a:gridCol>
              </a:tblGrid>
              <a:tr h="109829">
                <a:tc gridSpan="2">
                  <a:txBody>
                    <a:bodyPr/>
                    <a:lstStyle/>
                    <a:p>
                      <a:pPr algn="l" fontAlgn="b">
                        <a:buNone/>
                      </a:pPr>
                      <a:r>
                        <a:rPr lang="en-US" sz="2200" b="0" i="0" u="none" strike="noStrike" dirty="0">
                          <a:effectLst/>
                          <a:latin typeface="Calibri" panose="020F0502020204030204" pitchFamily="34" charset="0"/>
                          <a:cs typeface="Calibri" panose="020F0502020204030204" pitchFamily="34" charset="0"/>
                        </a:rPr>
                        <a:t>Dx code: Hypercapnic Respiratory Failure in 2022 (n</a:t>
                      </a:r>
                      <a:r>
                        <a:rPr lang="en-US" sz="2200" b="0" u="none" strike="noStrike" dirty="0">
                          <a:effectLst/>
                          <a:latin typeface="Calibri" panose="020F0502020204030204" pitchFamily="34" charset="0"/>
                          <a:cs typeface="Calibri" panose="020F0502020204030204" pitchFamily="34" charset="0"/>
                        </a:rPr>
                        <a:t>=</a:t>
                      </a:r>
                      <a:r>
                        <a:rPr lang="en-US" sz="2200" b="1" u="none" strike="noStrike" dirty="0">
                          <a:effectLst/>
                          <a:latin typeface="Calibri" panose="020F0502020204030204" pitchFamily="34" charset="0"/>
                          <a:cs typeface="Calibri" panose="020F0502020204030204" pitchFamily="34" charset="0"/>
                        </a:rPr>
                        <a:t>29,009</a:t>
                      </a:r>
                      <a:r>
                        <a:rPr lang="en-US" sz="2200" b="0" u="none" strike="noStrike" dirty="0">
                          <a:effectLst/>
                          <a:latin typeface="Calibri" panose="020F0502020204030204" pitchFamily="34" charset="0"/>
                          <a:cs typeface="Calibri" panose="020F0502020204030204" pitchFamily="34" charset="0"/>
                        </a:rPr>
                        <a:t>)</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buNone/>
                      </a:pPr>
                      <a:endParaRPr lang="en-US" sz="16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03162"/>
                  </a:ext>
                </a:extLst>
              </a:tr>
              <a:tr h="109829">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Age (years)</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64 (±15)</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756642"/>
                  </a:ext>
                </a:extLst>
              </a:tr>
              <a:tr h="209516">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Arterial PCO2</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55.1 (±19.5)</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889686"/>
                  </a:ext>
                </a:extLst>
              </a:tr>
              <a:tr h="209516">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Serum Bicarbonate (measured)</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27.1 (±7.4)</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659261"/>
                  </a:ext>
                </a:extLst>
              </a:tr>
              <a:tr h="209516">
                <a:tc>
                  <a:txBody>
                    <a:bodyPr/>
                    <a:lstStyle/>
                    <a:p>
                      <a:pPr algn="l" fontAlgn="b">
                        <a:buNone/>
                      </a:pPr>
                      <a:r>
                        <a:rPr lang="en-US" sz="2200" b="0" u="none" strike="noStrike">
                          <a:effectLst/>
                          <a:latin typeface="Calibri" panose="020F0502020204030204" pitchFamily="34" charset="0"/>
                          <a:cs typeface="Calibri" panose="020F0502020204030204" pitchFamily="34" charset="0"/>
                        </a:rPr>
                        <a:t>Died (1 month)</a:t>
                      </a:r>
                      <a:endParaRPr lang="en-US" sz="2200" b="0" i="0" u="none" strike="noStrike">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13% (3,876)</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144074"/>
                  </a:ext>
                </a:extLst>
              </a:tr>
              <a:tr h="209516">
                <a:tc>
                  <a:txBody>
                    <a:bodyPr/>
                    <a:lstStyle/>
                    <a:p>
                      <a:pPr algn="l" fontAlgn="b">
                        <a:buNone/>
                      </a:pPr>
                      <a:r>
                        <a:rPr lang="en-US" sz="2200" b="1" u="none" strike="noStrike">
                          <a:effectLst/>
                          <a:latin typeface="Calibri" panose="020F0502020204030204" pitchFamily="34" charset="0"/>
                          <a:cs typeface="Calibri" panose="020F0502020204030204" pitchFamily="34" charset="0"/>
                        </a:rPr>
                        <a:t>Died (2 months)</a:t>
                      </a:r>
                      <a:endParaRPr lang="en-US" sz="2200" b="1" i="0" u="none" strike="noStrike">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1" u="none" strike="noStrike" dirty="0">
                          <a:effectLst/>
                          <a:latin typeface="Calibri" panose="020F0502020204030204" pitchFamily="34" charset="0"/>
                          <a:cs typeface="Calibri" panose="020F0502020204030204" pitchFamily="34" charset="0"/>
                        </a:rPr>
                        <a:t>21% (6,089)</a:t>
                      </a:r>
                      <a:endParaRPr lang="en-US" sz="2200" b="1"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667627"/>
                  </a:ext>
                </a:extLst>
              </a:tr>
              <a:tr h="235396">
                <a:tc>
                  <a:txBody>
                    <a:bodyPr/>
                    <a:lstStyle/>
                    <a:p>
                      <a:pPr algn="l" fontAlgn="b">
                        <a:buNone/>
                      </a:pPr>
                      <a:r>
                        <a:rPr lang="en-US" sz="2200" b="0" u="none" strike="noStrike">
                          <a:effectLst/>
                          <a:latin typeface="Calibri" panose="020F0502020204030204" pitchFamily="34" charset="0"/>
                          <a:cs typeface="Calibri" panose="020F0502020204030204" pitchFamily="34" charset="0"/>
                        </a:rPr>
                        <a:t>Month of Death</a:t>
                      </a:r>
                      <a:endParaRPr lang="en-US" sz="2200" b="0" i="0" u="none" strike="noStrike">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1 (0,2)</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575154"/>
                  </a:ext>
                </a:extLst>
              </a:tr>
              <a:tr h="209516">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Months to death or censoring</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0" u="none" strike="noStrike" dirty="0">
                          <a:effectLst/>
                          <a:latin typeface="Calibri" panose="020F0502020204030204" pitchFamily="34" charset="0"/>
                          <a:cs typeface="Calibri" panose="020F0502020204030204" pitchFamily="34" charset="0"/>
                        </a:rPr>
                        <a:t>9 (2,13)</a:t>
                      </a:r>
                      <a:endParaRPr lang="en-US" sz="2200" b="0"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707681"/>
                  </a:ext>
                </a:extLst>
              </a:tr>
              <a:tr h="209516">
                <a:tc>
                  <a:txBody>
                    <a:bodyPr/>
                    <a:lstStyle/>
                    <a:p>
                      <a:pPr algn="l" fontAlgn="b">
                        <a:buNone/>
                      </a:pPr>
                      <a:r>
                        <a:rPr lang="en-US" sz="2200" b="1" u="none" strike="noStrike" dirty="0">
                          <a:effectLst/>
                          <a:latin typeface="Calibri" panose="020F0502020204030204" pitchFamily="34" charset="0"/>
                          <a:cs typeface="Calibri" panose="020F0502020204030204" pitchFamily="34" charset="0"/>
                        </a:rPr>
                        <a:t>EHR-recorded death</a:t>
                      </a:r>
                      <a:endParaRPr lang="en-US" sz="2200" b="1"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2200" b="1" u="none" strike="noStrike" dirty="0">
                          <a:effectLst/>
                          <a:latin typeface="Calibri" panose="020F0502020204030204" pitchFamily="34" charset="0"/>
                          <a:cs typeface="Calibri" panose="020F0502020204030204" pitchFamily="34" charset="0"/>
                        </a:rPr>
                        <a:t>30% (8,725)</a:t>
                      </a:r>
                      <a:endParaRPr lang="en-US" sz="2200" b="1" i="0" u="none" strike="noStrike" dirty="0">
                        <a:effectLst/>
                        <a:latin typeface="Calibri" panose="020F0502020204030204" pitchFamily="34" charset="0"/>
                        <a:cs typeface="Calibri" panose="020F0502020204030204" pitchFamily="34" charset="0"/>
                      </a:endParaRPr>
                    </a:p>
                  </a:txBody>
                  <a:tcPr marL="6563" marR="6563" marT="65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882639"/>
                  </a:ext>
                </a:extLst>
              </a:tr>
            </a:tbl>
          </a:graphicData>
        </a:graphic>
      </p:graphicFrame>
      <p:sp>
        <p:nvSpPr>
          <p:cNvPr id="16" name="TextBox 15">
            <a:extLst>
              <a:ext uri="{FF2B5EF4-FFF2-40B4-BE49-F238E27FC236}">
                <a16:creationId xmlns:a16="http://schemas.microsoft.com/office/drawing/2014/main" id="{A3E79527-DC6B-FFDB-3C01-9FBC732D5E78}"/>
              </a:ext>
            </a:extLst>
          </p:cNvPr>
          <p:cNvSpPr txBox="1"/>
          <p:nvPr/>
        </p:nvSpPr>
        <p:spPr>
          <a:xfrm>
            <a:off x="8908026" y="4616175"/>
            <a:ext cx="2229993" cy="769441"/>
          </a:xfrm>
          <a:prstGeom prst="rect">
            <a:avLst/>
          </a:prstGeom>
          <a:noFill/>
        </p:spPr>
        <p:txBody>
          <a:bodyPr wrap="square" rtlCol="0">
            <a:spAutoFit/>
          </a:bodyPr>
          <a:lstStyle/>
          <a:p>
            <a:r>
              <a:rPr lang="en-US" sz="2200" dirty="0"/>
              <a:t>Decompensated Cirrhosis</a:t>
            </a:r>
          </a:p>
        </p:txBody>
      </p:sp>
      <p:sp>
        <p:nvSpPr>
          <p:cNvPr id="3" name="TextBox 2">
            <a:extLst>
              <a:ext uri="{FF2B5EF4-FFF2-40B4-BE49-F238E27FC236}">
                <a16:creationId xmlns:a16="http://schemas.microsoft.com/office/drawing/2014/main" id="{9D6AA65A-2300-E4DD-973D-86F1FFE4883C}"/>
              </a:ext>
            </a:extLst>
          </p:cNvPr>
          <p:cNvSpPr txBox="1"/>
          <p:nvPr/>
        </p:nvSpPr>
        <p:spPr>
          <a:xfrm>
            <a:off x="583046" y="1690688"/>
            <a:ext cx="2779585" cy="430887"/>
          </a:xfrm>
          <a:prstGeom prst="rect">
            <a:avLst/>
          </a:prstGeom>
          <a:noFill/>
        </p:spPr>
        <p:txBody>
          <a:bodyPr wrap="square" rtlCol="0">
            <a:spAutoFit/>
          </a:bodyPr>
          <a:lstStyle/>
          <a:p>
            <a:r>
              <a:rPr lang="en-US" sz="2200" b="1" dirty="0" err="1"/>
              <a:t>TriNetX</a:t>
            </a:r>
            <a:r>
              <a:rPr lang="en-US" sz="2200" b="1" dirty="0"/>
              <a:t> database</a:t>
            </a:r>
          </a:p>
        </p:txBody>
      </p:sp>
    </p:spTree>
    <p:extLst>
      <p:ext uri="{BB962C8B-B14F-4D97-AF65-F5344CB8AC3E}">
        <p14:creationId xmlns:p14="http://schemas.microsoft.com/office/powerpoint/2010/main" val="196497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7FE7-E56D-E096-5A76-E1C479ABF77F}"/>
              </a:ext>
            </a:extLst>
          </p:cNvPr>
          <p:cNvSpPr>
            <a:spLocks noGrp="1"/>
          </p:cNvSpPr>
          <p:nvPr>
            <p:ph type="title"/>
          </p:nvPr>
        </p:nvSpPr>
        <p:spPr/>
        <p:txBody>
          <a:bodyPr>
            <a:normAutofit/>
          </a:bodyPr>
          <a:lstStyle/>
          <a:p>
            <a:r>
              <a:rPr lang="en-US" sz="3200" dirty="0"/>
              <a:t>Hypercapnic Respiratory Failure is </a:t>
            </a:r>
            <a:r>
              <a:rPr lang="en-US" sz="3200" b="1" dirty="0"/>
              <a:t>Prognostically Important</a:t>
            </a:r>
            <a:endParaRPr lang="en-US" sz="3200" dirty="0"/>
          </a:p>
        </p:txBody>
      </p:sp>
      <p:pic>
        <p:nvPicPr>
          <p:cNvPr id="4" name="Picture 3">
            <a:extLst>
              <a:ext uri="{FF2B5EF4-FFF2-40B4-BE49-F238E27FC236}">
                <a16:creationId xmlns:a16="http://schemas.microsoft.com/office/drawing/2014/main" id="{F8A69291-1692-4BDF-10FB-FE762E9924A1}"/>
              </a:ext>
            </a:extLst>
          </p:cNvPr>
          <p:cNvPicPr>
            <a:picLocks noChangeAspect="1"/>
          </p:cNvPicPr>
          <p:nvPr/>
        </p:nvPicPr>
        <p:blipFill>
          <a:blip r:embed="rId3"/>
          <a:stretch>
            <a:fillRect/>
          </a:stretch>
        </p:blipFill>
        <p:spPr>
          <a:xfrm>
            <a:off x="395754" y="1825625"/>
            <a:ext cx="7772400" cy="4799488"/>
          </a:xfrm>
          <a:prstGeom prst="rect">
            <a:avLst/>
          </a:prstGeom>
        </p:spPr>
      </p:pic>
      <p:pic>
        <p:nvPicPr>
          <p:cNvPr id="5" name="Picture 4">
            <a:extLst>
              <a:ext uri="{FF2B5EF4-FFF2-40B4-BE49-F238E27FC236}">
                <a16:creationId xmlns:a16="http://schemas.microsoft.com/office/drawing/2014/main" id="{FBA29317-B993-6BFB-7999-27D36FF332BB}"/>
              </a:ext>
            </a:extLst>
          </p:cNvPr>
          <p:cNvPicPr>
            <a:picLocks noChangeAspect="1"/>
          </p:cNvPicPr>
          <p:nvPr/>
        </p:nvPicPr>
        <p:blipFill>
          <a:blip r:embed="rId4"/>
          <a:stretch>
            <a:fillRect/>
          </a:stretch>
        </p:blipFill>
        <p:spPr>
          <a:xfrm>
            <a:off x="8488010" y="4996927"/>
            <a:ext cx="2865790" cy="1361061"/>
          </a:xfrm>
          <a:prstGeom prst="rect">
            <a:avLst/>
          </a:prstGeom>
        </p:spPr>
      </p:pic>
      <p:pic>
        <p:nvPicPr>
          <p:cNvPr id="6" name="Graphic 5">
            <a:extLst>
              <a:ext uri="{FF2B5EF4-FFF2-40B4-BE49-F238E27FC236}">
                <a16:creationId xmlns:a16="http://schemas.microsoft.com/office/drawing/2014/main" id="{762F0E62-F3B4-120E-F1BB-B47D8825EC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8878" y="3461206"/>
            <a:ext cx="3782358" cy="1703765"/>
          </a:xfrm>
          <a:prstGeom prst="rect">
            <a:avLst/>
          </a:prstGeom>
        </p:spPr>
      </p:pic>
      <p:sp>
        <p:nvSpPr>
          <p:cNvPr id="7" name="Content Placeholder 2">
            <a:extLst>
              <a:ext uri="{FF2B5EF4-FFF2-40B4-BE49-F238E27FC236}">
                <a16:creationId xmlns:a16="http://schemas.microsoft.com/office/drawing/2014/main" id="{DC3FCDF5-4E7D-41B6-6AAE-B67F14143785}"/>
              </a:ext>
            </a:extLst>
          </p:cNvPr>
          <p:cNvSpPr txBox="1">
            <a:spLocks/>
          </p:cNvSpPr>
          <p:nvPr/>
        </p:nvSpPr>
        <p:spPr>
          <a:xfrm>
            <a:off x="7833856" y="1401455"/>
            <a:ext cx="4112338" cy="2216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Calibri" panose="020F0502020204030204" pitchFamily="34" charset="0"/>
                <a:cs typeface="Calibri" panose="020F0502020204030204" pitchFamily="34" charset="0"/>
              </a:rPr>
              <a:t>AIM-HIGH (</a:t>
            </a:r>
            <a:r>
              <a:rPr lang="en-US" sz="2200" b="1" dirty="0">
                <a:latin typeface="Calibri" panose="020F0502020204030204" pitchFamily="34" charset="0"/>
                <a:cs typeface="Calibri" panose="020F0502020204030204" pitchFamily="34" charset="0"/>
              </a:rPr>
              <a:t>A</a:t>
            </a:r>
            <a:r>
              <a:rPr lang="en-US" sz="2200" dirty="0">
                <a:latin typeface="Calibri" panose="020F0502020204030204" pitchFamily="34" charset="0"/>
                <a:cs typeface="Calibri" panose="020F0502020204030204" pitchFamily="34" charset="0"/>
              </a:rPr>
              <a:t>rtificial </a:t>
            </a:r>
            <a:r>
              <a:rPr lang="en-US" sz="2200" b="1" dirty="0">
                <a:latin typeface="Calibri" panose="020F0502020204030204" pitchFamily="34" charset="0"/>
                <a:cs typeface="Calibri" panose="020F0502020204030204" pitchFamily="34" charset="0"/>
              </a:rPr>
              <a:t>I</a:t>
            </a:r>
            <a:r>
              <a:rPr lang="en-US" sz="2200" dirty="0">
                <a:latin typeface="Calibri" panose="020F0502020204030204" pitchFamily="34" charset="0"/>
                <a:cs typeface="Calibri" panose="020F0502020204030204" pitchFamily="34" charset="0"/>
              </a:rPr>
              <a:t>ntelligence for </a:t>
            </a:r>
            <a:r>
              <a:rPr lang="en-US" sz="2200" b="1" dirty="0">
                <a:latin typeface="Calibri" panose="020F0502020204030204" pitchFamily="34" charset="0"/>
                <a:cs typeface="Calibri" panose="020F0502020204030204" pitchFamily="34" charset="0"/>
              </a:rPr>
              <a:t>M</a:t>
            </a:r>
            <a:r>
              <a:rPr lang="en-US" sz="2200" dirty="0">
                <a:latin typeface="Calibri" panose="020F0502020204030204" pitchFamily="34" charset="0"/>
                <a:cs typeface="Calibri" panose="020F0502020204030204" pitchFamily="34" charset="0"/>
              </a:rPr>
              <a:t>odifiable </a:t>
            </a:r>
            <a:r>
              <a:rPr lang="en-US" sz="2200" b="1" dirty="0">
                <a:latin typeface="Calibri" panose="020F0502020204030204" pitchFamily="34" charset="0"/>
                <a:cs typeface="Calibri" panose="020F0502020204030204" pitchFamily="34" charset="0"/>
              </a:rPr>
              <a:t>H</a:t>
            </a:r>
            <a:r>
              <a:rPr lang="en-US" sz="2200" dirty="0">
                <a:latin typeface="Calibri" panose="020F0502020204030204" pitchFamily="34" charset="0"/>
                <a:cs typeface="Calibri" panose="020F0502020204030204" pitchFamily="34" charset="0"/>
              </a:rPr>
              <a:t>ealth </a:t>
            </a:r>
            <a:r>
              <a:rPr lang="en-US" sz="2200" b="1" dirty="0">
                <a:latin typeface="Calibri" panose="020F0502020204030204" pitchFamily="34" charset="0"/>
                <a:cs typeface="Calibri" panose="020F0502020204030204" pitchFamily="34" charset="0"/>
              </a:rPr>
              <a:t>I</a:t>
            </a:r>
            <a:r>
              <a:rPr lang="en-US" sz="2200" dirty="0">
                <a:latin typeface="Calibri" panose="020F0502020204030204" pitchFamily="34" charset="0"/>
                <a:cs typeface="Calibri" panose="020F0502020204030204" pitchFamily="34" charset="0"/>
              </a:rPr>
              <a:t>ndicators in </a:t>
            </a:r>
            <a:r>
              <a:rPr lang="en-US" sz="2200" b="1" dirty="0">
                <a:latin typeface="Calibri" panose="020F0502020204030204" pitchFamily="34" charset="0"/>
                <a:cs typeface="Calibri" panose="020F0502020204030204" pitchFamily="34" charset="0"/>
              </a:rPr>
              <a:t>G</a:t>
            </a:r>
            <a:r>
              <a:rPr lang="en-US" sz="2200" dirty="0">
                <a:latin typeface="Calibri" panose="020F0502020204030204" pitchFamily="34" charset="0"/>
                <a:cs typeface="Calibri" panose="020F0502020204030204" pitchFamily="34" charset="0"/>
              </a:rPr>
              <a:t>roups with </a:t>
            </a:r>
            <a:r>
              <a:rPr lang="en-US" sz="2200" b="1" dirty="0">
                <a:latin typeface="Calibri" panose="020F0502020204030204" pitchFamily="34" charset="0"/>
                <a:cs typeface="Calibri" panose="020F0502020204030204" pitchFamily="34" charset="0"/>
              </a:rPr>
              <a:t>H</a:t>
            </a:r>
            <a:r>
              <a:rPr lang="en-US" sz="2200" dirty="0">
                <a:latin typeface="Calibri" panose="020F0502020204030204" pitchFamily="34" charset="0"/>
                <a:cs typeface="Calibri" panose="020F0502020204030204" pitchFamily="34" charset="0"/>
              </a:rPr>
              <a:t>igh needs). w/ </a:t>
            </a:r>
          </a:p>
          <a:p>
            <a:pPr lvl="1"/>
            <a:r>
              <a:rPr lang="en-US" sz="2200" dirty="0">
                <a:latin typeface="Calibri" panose="020F0502020204030204" pitchFamily="34" charset="0"/>
                <a:cs typeface="Calibri" panose="020F0502020204030204" pitchFamily="34" charset="0"/>
              </a:rPr>
              <a:t>David Hedges, PhD </a:t>
            </a:r>
          </a:p>
          <a:p>
            <a:pPr lvl="1"/>
            <a:r>
              <a:rPr lang="en-US" sz="2200" dirty="0">
                <a:latin typeface="Calibri" panose="020F0502020204030204" pitchFamily="34" charset="0"/>
                <a:cs typeface="Calibri" panose="020F0502020204030204" pitchFamily="34" charset="0"/>
              </a:rPr>
              <a:t>Rylan Fowers, PhD </a:t>
            </a:r>
          </a:p>
          <a:p>
            <a:pPr lvl="1"/>
            <a:r>
              <a:rPr lang="en-US" sz="2200" dirty="0">
                <a:latin typeface="Calibri" panose="020F0502020204030204" pitchFamily="34" charset="0"/>
                <a:cs typeface="Calibri" panose="020F0502020204030204" pitchFamily="34" charset="0"/>
              </a:rPr>
              <a:t>Sam Brown, MD MSc</a:t>
            </a:r>
          </a:p>
        </p:txBody>
      </p:sp>
    </p:spTree>
    <p:extLst>
      <p:ext uri="{BB962C8B-B14F-4D97-AF65-F5344CB8AC3E}">
        <p14:creationId xmlns:p14="http://schemas.microsoft.com/office/powerpoint/2010/main" val="388730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EF26-D4D1-CD23-D1BE-B1D0C13B7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4827-DEDA-6C24-9913-3F761CA42593}"/>
              </a:ext>
            </a:extLst>
          </p:cNvPr>
          <p:cNvSpPr>
            <a:spLocks noGrp="1"/>
          </p:cNvSpPr>
          <p:nvPr>
            <p:ph type="title"/>
          </p:nvPr>
        </p:nvSpPr>
        <p:spPr/>
        <p:txBody>
          <a:bodyPr>
            <a:noAutofit/>
          </a:bodyPr>
          <a:lstStyle/>
          <a:p>
            <a:br>
              <a:rPr lang="en-US" sz="3200" dirty="0"/>
            </a:br>
            <a:r>
              <a:rPr lang="en-US" sz="3200" dirty="0"/>
              <a:t>Therapeutic options exist: </a:t>
            </a:r>
            <a:br>
              <a:rPr lang="en-US" sz="3200" dirty="0"/>
            </a:br>
            <a:endParaRPr lang="en-US" sz="3200" dirty="0"/>
          </a:p>
        </p:txBody>
      </p:sp>
      <p:pic>
        <p:nvPicPr>
          <p:cNvPr id="3" name="Picture 2">
            <a:extLst>
              <a:ext uri="{FF2B5EF4-FFF2-40B4-BE49-F238E27FC236}">
                <a16:creationId xmlns:a16="http://schemas.microsoft.com/office/drawing/2014/main" id="{E7AE4D37-335B-E410-7DE2-F81ED3F4FA35}"/>
              </a:ext>
            </a:extLst>
          </p:cNvPr>
          <p:cNvPicPr>
            <a:picLocks noChangeAspect="1"/>
          </p:cNvPicPr>
          <p:nvPr/>
        </p:nvPicPr>
        <p:blipFill>
          <a:blip r:embed="rId3"/>
          <a:stretch>
            <a:fillRect/>
          </a:stretch>
        </p:blipFill>
        <p:spPr>
          <a:xfrm>
            <a:off x="200438" y="3429000"/>
            <a:ext cx="6781800" cy="1739900"/>
          </a:xfrm>
          <a:prstGeom prst="rect">
            <a:avLst/>
          </a:prstGeom>
        </p:spPr>
      </p:pic>
      <p:pic>
        <p:nvPicPr>
          <p:cNvPr id="10" name="Picture 9">
            <a:extLst>
              <a:ext uri="{FF2B5EF4-FFF2-40B4-BE49-F238E27FC236}">
                <a16:creationId xmlns:a16="http://schemas.microsoft.com/office/drawing/2014/main" id="{3F679C0D-ACB2-1446-DAB4-FABC1DDC7456}"/>
              </a:ext>
            </a:extLst>
          </p:cNvPr>
          <p:cNvPicPr>
            <a:picLocks noChangeAspect="1"/>
          </p:cNvPicPr>
          <p:nvPr/>
        </p:nvPicPr>
        <p:blipFill>
          <a:blip r:embed="rId4"/>
          <a:stretch>
            <a:fillRect/>
          </a:stretch>
        </p:blipFill>
        <p:spPr>
          <a:xfrm>
            <a:off x="7093501" y="3559002"/>
            <a:ext cx="4816049" cy="1211780"/>
          </a:xfrm>
          <a:prstGeom prst="rect">
            <a:avLst/>
          </a:prstGeom>
        </p:spPr>
      </p:pic>
      <p:pic>
        <p:nvPicPr>
          <p:cNvPr id="11" name="Picture 10">
            <a:extLst>
              <a:ext uri="{FF2B5EF4-FFF2-40B4-BE49-F238E27FC236}">
                <a16:creationId xmlns:a16="http://schemas.microsoft.com/office/drawing/2014/main" id="{61A9465D-3AE5-FB85-307C-C044F413F93B}"/>
              </a:ext>
            </a:extLst>
          </p:cNvPr>
          <p:cNvPicPr>
            <a:picLocks noChangeAspect="1"/>
          </p:cNvPicPr>
          <p:nvPr/>
        </p:nvPicPr>
        <p:blipFill>
          <a:blip r:embed="rId5"/>
          <a:stretch>
            <a:fillRect/>
          </a:stretch>
        </p:blipFill>
        <p:spPr>
          <a:xfrm>
            <a:off x="173934" y="5317097"/>
            <a:ext cx="7772400" cy="1077724"/>
          </a:xfrm>
          <a:prstGeom prst="rect">
            <a:avLst/>
          </a:prstGeom>
        </p:spPr>
      </p:pic>
      <p:pic>
        <p:nvPicPr>
          <p:cNvPr id="12" name="Picture 11">
            <a:extLst>
              <a:ext uri="{FF2B5EF4-FFF2-40B4-BE49-F238E27FC236}">
                <a16:creationId xmlns:a16="http://schemas.microsoft.com/office/drawing/2014/main" id="{B6B7BEA8-9680-748D-6D15-36B05B7A303F}"/>
              </a:ext>
            </a:extLst>
          </p:cNvPr>
          <p:cNvPicPr>
            <a:picLocks noChangeAspect="1"/>
          </p:cNvPicPr>
          <p:nvPr/>
        </p:nvPicPr>
        <p:blipFill>
          <a:blip r:embed="rId6"/>
          <a:stretch>
            <a:fillRect/>
          </a:stretch>
        </p:blipFill>
        <p:spPr>
          <a:xfrm>
            <a:off x="7919830" y="5442339"/>
            <a:ext cx="3632200" cy="1041400"/>
          </a:xfrm>
          <a:prstGeom prst="rect">
            <a:avLst/>
          </a:prstGeom>
        </p:spPr>
      </p:pic>
      <p:pic>
        <p:nvPicPr>
          <p:cNvPr id="13" name="Picture 12">
            <a:extLst>
              <a:ext uri="{FF2B5EF4-FFF2-40B4-BE49-F238E27FC236}">
                <a16:creationId xmlns:a16="http://schemas.microsoft.com/office/drawing/2014/main" id="{294AD0D3-D790-BE5C-A6FF-E6E441EC4B19}"/>
              </a:ext>
            </a:extLst>
          </p:cNvPr>
          <p:cNvPicPr>
            <a:picLocks noChangeAspect="1"/>
          </p:cNvPicPr>
          <p:nvPr/>
        </p:nvPicPr>
        <p:blipFill>
          <a:blip r:embed="rId7"/>
          <a:stretch>
            <a:fillRect/>
          </a:stretch>
        </p:blipFill>
        <p:spPr>
          <a:xfrm>
            <a:off x="221974" y="1692029"/>
            <a:ext cx="7772400" cy="693481"/>
          </a:xfrm>
          <a:prstGeom prst="rect">
            <a:avLst/>
          </a:prstGeom>
        </p:spPr>
      </p:pic>
      <p:pic>
        <p:nvPicPr>
          <p:cNvPr id="14" name="Picture 13">
            <a:extLst>
              <a:ext uri="{FF2B5EF4-FFF2-40B4-BE49-F238E27FC236}">
                <a16:creationId xmlns:a16="http://schemas.microsoft.com/office/drawing/2014/main" id="{C53BC480-1399-7E30-0866-898A187541E6}"/>
              </a:ext>
            </a:extLst>
          </p:cNvPr>
          <p:cNvPicPr>
            <a:picLocks noChangeAspect="1"/>
          </p:cNvPicPr>
          <p:nvPr/>
        </p:nvPicPr>
        <p:blipFill>
          <a:blip r:embed="rId8"/>
          <a:stretch>
            <a:fillRect/>
          </a:stretch>
        </p:blipFill>
        <p:spPr>
          <a:xfrm>
            <a:off x="1963529" y="2362244"/>
            <a:ext cx="9847835" cy="1066755"/>
          </a:xfrm>
          <a:prstGeom prst="rect">
            <a:avLst/>
          </a:prstGeom>
        </p:spPr>
      </p:pic>
    </p:spTree>
    <p:extLst>
      <p:ext uri="{BB962C8B-B14F-4D97-AF65-F5344CB8AC3E}">
        <p14:creationId xmlns:p14="http://schemas.microsoft.com/office/powerpoint/2010/main" val="269829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9E27-F18E-5D0F-4DDF-2AE7D57E2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41FC8-5AC6-253F-1E47-159847B1AF02}"/>
              </a:ext>
            </a:extLst>
          </p:cNvPr>
          <p:cNvSpPr>
            <a:spLocks noGrp="1"/>
          </p:cNvSpPr>
          <p:nvPr>
            <p:ph type="title"/>
          </p:nvPr>
        </p:nvSpPr>
        <p:spPr/>
        <p:txBody>
          <a:bodyPr>
            <a:noAutofit/>
          </a:bodyPr>
          <a:lstStyle/>
          <a:p>
            <a:br>
              <a:rPr lang="en-US" sz="3200" dirty="0"/>
            </a:br>
            <a:r>
              <a:rPr lang="en-US" sz="3200" dirty="0"/>
              <a:t>Therapeutic options exist: </a:t>
            </a:r>
            <a:br>
              <a:rPr lang="en-US" sz="3200" dirty="0"/>
            </a:br>
            <a:endParaRPr lang="en-US" sz="3200" dirty="0"/>
          </a:p>
        </p:txBody>
      </p:sp>
      <p:pic>
        <p:nvPicPr>
          <p:cNvPr id="4" name="Picture 3">
            <a:extLst>
              <a:ext uri="{FF2B5EF4-FFF2-40B4-BE49-F238E27FC236}">
                <a16:creationId xmlns:a16="http://schemas.microsoft.com/office/drawing/2014/main" id="{8B1848D1-7A08-005A-DBDA-CBBAD7235771}"/>
              </a:ext>
            </a:extLst>
          </p:cNvPr>
          <p:cNvPicPr>
            <a:picLocks noChangeAspect="1"/>
          </p:cNvPicPr>
          <p:nvPr/>
        </p:nvPicPr>
        <p:blipFill>
          <a:blip r:embed="rId3"/>
          <a:stretch>
            <a:fillRect/>
          </a:stretch>
        </p:blipFill>
        <p:spPr>
          <a:xfrm>
            <a:off x="162232" y="1334535"/>
            <a:ext cx="5018801" cy="2222019"/>
          </a:xfrm>
          <a:prstGeom prst="rect">
            <a:avLst/>
          </a:prstGeom>
        </p:spPr>
      </p:pic>
      <p:pic>
        <p:nvPicPr>
          <p:cNvPr id="5" name="Picture 4">
            <a:extLst>
              <a:ext uri="{FF2B5EF4-FFF2-40B4-BE49-F238E27FC236}">
                <a16:creationId xmlns:a16="http://schemas.microsoft.com/office/drawing/2014/main" id="{21332680-673C-1ED9-0BC6-D09C5AA553F6}"/>
              </a:ext>
            </a:extLst>
          </p:cNvPr>
          <p:cNvPicPr>
            <a:picLocks noChangeAspect="1"/>
          </p:cNvPicPr>
          <p:nvPr/>
        </p:nvPicPr>
        <p:blipFill>
          <a:blip r:embed="rId4"/>
          <a:stretch>
            <a:fillRect/>
          </a:stretch>
        </p:blipFill>
        <p:spPr>
          <a:xfrm>
            <a:off x="947107" y="3429000"/>
            <a:ext cx="5628220" cy="3292475"/>
          </a:xfrm>
          <a:prstGeom prst="rect">
            <a:avLst/>
          </a:prstGeom>
        </p:spPr>
      </p:pic>
      <p:pic>
        <p:nvPicPr>
          <p:cNvPr id="6" name="Picture 5">
            <a:extLst>
              <a:ext uri="{FF2B5EF4-FFF2-40B4-BE49-F238E27FC236}">
                <a16:creationId xmlns:a16="http://schemas.microsoft.com/office/drawing/2014/main" id="{25DBF827-8A61-5FCB-13BD-B6176D247FC2}"/>
              </a:ext>
            </a:extLst>
          </p:cNvPr>
          <p:cNvPicPr>
            <a:picLocks noChangeAspect="1"/>
          </p:cNvPicPr>
          <p:nvPr/>
        </p:nvPicPr>
        <p:blipFill>
          <a:blip r:embed="rId5"/>
          <a:stretch>
            <a:fillRect/>
          </a:stretch>
        </p:blipFill>
        <p:spPr>
          <a:xfrm>
            <a:off x="6701406" y="1116193"/>
            <a:ext cx="4800874" cy="1325563"/>
          </a:xfrm>
          <a:prstGeom prst="rect">
            <a:avLst/>
          </a:prstGeom>
        </p:spPr>
      </p:pic>
      <p:sp>
        <p:nvSpPr>
          <p:cNvPr id="7" name="TextBox 6">
            <a:extLst>
              <a:ext uri="{FF2B5EF4-FFF2-40B4-BE49-F238E27FC236}">
                <a16:creationId xmlns:a16="http://schemas.microsoft.com/office/drawing/2014/main" id="{F884455E-13DE-911E-6DC5-64BB994A4826}"/>
              </a:ext>
            </a:extLst>
          </p:cNvPr>
          <p:cNvSpPr txBox="1"/>
          <p:nvPr/>
        </p:nvSpPr>
        <p:spPr>
          <a:xfrm>
            <a:off x="6747389" y="4395019"/>
            <a:ext cx="5302044" cy="2123658"/>
          </a:xfrm>
          <a:prstGeom prst="rect">
            <a:avLst/>
          </a:prstGeom>
          <a:noFill/>
        </p:spPr>
        <p:txBody>
          <a:bodyPr wrap="square" rtlCol="0">
            <a:spAutoFit/>
          </a:bodyPr>
          <a:lstStyle/>
          <a:p>
            <a:r>
              <a:rPr lang="en-US" sz="2200" dirty="0"/>
              <a:t>Overall, OSA is identified in ICU patients with hypercapnic respiratory failure at a roughly 5-fold higher rate </a:t>
            </a:r>
            <a:r>
              <a:rPr lang="en-US" sz="2200" b="1" dirty="0"/>
              <a:t>(63%–88% [4 studies])</a:t>
            </a:r>
            <a:r>
              <a:rPr lang="en-US" sz="2200" dirty="0"/>
              <a:t> when sleep testing is performed compared to when clinicians’ assessment</a:t>
            </a:r>
          </a:p>
          <a:p>
            <a:r>
              <a:rPr lang="en-US" sz="2200" dirty="0"/>
              <a:t>of the cause is used (12%, 1 study).</a:t>
            </a:r>
          </a:p>
        </p:txBody>
      </p:sp>
      <p:pic>
        <p:nvPicPr>
          <p:cNvPr id="8" name="Picture 7">
            <a:extLst>
              <a:ext uri="{FF2B5EF4-FFF2-40B4-BE49-F238E27FC236}">
                <a16:creationId xmlns:a16="http://schemas.microsoft.com/office/drawing/2014/main" id="{EF20F560-702A-9854-CC09-4FEAEFED95EB}"/>
              </a:ext>
            </a:extLst>
          </p:cNvPr>
          <p:cNvPicPr>
            <a:picLocks noChangeAspect="1"/>
          </p:cNvPicPr>
          <p:nvPr/>
        </p:nvPicPr>
        <p:blipFill>
          <a:blip r:embed="rId6"/>
          <a:stretch>
            <a:fillRect/>
          </a:stretch>
        </p:blipFill>
        <p:spPr>
          <a:xfrm>
            <a:off x="6268064" y="2751907"/>
            <a:ext cx="5302045" cy="1446670"/>
          </a:xfrm>
          <a:prstGeom prst="rect">
            <a:avLst/>
          </a:prstGeom>
        </p:spPr>
      </p:pic>
    </p:spTree>
    <p:extLst>
      <p:ext uri="{BB962C8B-B14F-4D97-AF65-F5344CB8AC3E}">
        <p14:creationId xmlns:p14="http://schemas.microsoft.com/office/powerpoint/2010/main" val="307074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19A27-8BD6-E9B6-821B-F6E6FD00F6C4}"/>
              </a:ext>
            </a:extLst>
          </p:cNvPr>
          <p:cNvSpPr>
            <a:spLocks noGrp="1"/>
          </p:cNvSpPr>
          <p:nvPr>
            <p:ph type="title"/>
          </p:nvPr>
        </p:nvSpPr>
        <p:spPr>
          <a:xfrm>
            <a:off x="612648" y="548640"/>
            <a:ext cx="10945037" cy="1133856"/>
          </a:xfrm>
        </p:spPr>
        <p:txBody>
          <a:bodyPr anchor="t">
            <a:normAutofit/>
          </a:bodyPr>
          <a:lstStyle/>
          <a:p>
            <a:r>
              <a:rPr lang="en-US" sz="3200" dirty="0"/>
              <a:t>Agenda</a:t>
            </a:r>
          </a:p>
        </p:txBody>
      </p:sp>
      <p:graphicFrame>
        <p:nvGraphicFramePr>
          <p:cNvPr id="5" name="Content Placeholder 4">
            <a:extLst>
              <a:ext uri="{FF2B5EF4-FFF2-40B4-BE49-F238E27FC236}">
                <a16:creationId xmlns:a16="http://schemas.microsoft.com/office/drawing/2014/main" id="{FC7054E9-E363-E341-9C85-B200B4267B89}"/>
              </a:ext>
            </a:extLst>
          </p:cNvPr>
          <p:cNvGraphicFramePr>
            <a:graphicFrameLocks noGrp="1"/>
          </p:cNvGraphicFramePr>
          <p:nvPr>
            <p:ph idx="1"/>
            <p:extLst>
              <p:ext uri="{D42A27DB-BD31-4B8C-83A1-F6EECF244321}">
                <p14:modId xmlns:p14="http://schemas.microsoft.com/office/powerpoint/2010/main" val="2490612934"/>
              </p:ext>
              <p:ext uri="{E7BDC344-281C-4309-B0C6-D0EE65EED2A8}">
                <p202:designPr xmlns:p202="http://schemas.microsoft.com/office/powerpoint/2020/02/main">
                  <p202:designTagLst>
                    <p202:designTag name="ARCH:1:CLS" val="StackedSequentialRowTable"/>
                  </p202:designTagLst>
                </p202:designPr>
              </p:ext>
            </p:extLst>
          </p:nvPr>
        </p:nvGraphicFramePr>
        <p:xfrm>
          <a:off x="1092917" y="2029399"/>
          <a:ext cx="9984501" cy="3294128"/>
        </p:xfrm>
        <a:graphic>
          <a:graphicData uri="http://schemas.openxmlformats.org/drawingml/2006/table">
            <a:tbl>
              <a:tblPr bandRow="1">
                <a:noFill/>
                <a:tableStyleId>{5C22544A-7EE6-4342-B048-85BDC9FD1C3A}</a:tableStyleId>
              </a:tblPr>
              <a:tblGrid>
                <a:gridCol w="1355315">
                  <a:extLst>
                    <a:ext uri="{9D8B030D-6E8A-4147-A177-3AD203B41FA5}">
                      <a16:colId xmlns:a16="http://schemas.microsoft.com/office/drawing/2014/main" val="1944770923"/>
                    </a:ext>
                  </a:extLst>
                </a:gridCol>
                <a:gridCol w="8629186">
                  <a:extLst>
                    <a:ext uri="{9D8B030D-6E8A-4147-A177-3AD203B41FA5}">
                      <a16:colId xmlns:a16="http://schemas.microsoft.com/office/drawing/2014/main" val="630990662"/>
                    </a:ext>
                  </a:extLst>
                </a:gridCol>
              </a:tblGrid>
              <a:tr h="823532">
                <a:tc>
                  <a:txBody>
                    <a:bodyPr/>
                    <a:lstStyle/>
                    <a:p>
                      <a:pPr>
                        <a:buNone/>
                      </a:pPr>
                      <a:r>
                        <a:rPr lang="en-US"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2200" b="0" cap="none" spc="0" dirty="0">
                          <a:solidFill>
                            <a:schemeClr val="tx1"/>
                          </a:solidFill>
                        </a:rPr>
                        <a:t>The problem: Hypercapnic Respiratory Failure Management…🤷‍♂️</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011366483"/>
                  </a:ext>
                </a:extLst>
              </a:tr>
              <a:tr h="823532">
                <a:tc>
                  <a:txBody>
                    <a:bodyPr/>
                    <a:lstStyle/>
                    <a:p>
                      <a:pPr>
                        <a:buNone/>
                      </a:pPr>
                      <a:r>
                        <a:rPr lang="en-US"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200" b="0" cap="none" spc="0" dirty="0">
                          <a:solidFill>
                            <a:schemeClr val="tx1"/>
                          </a:solidFill>
                        </a:rPr>
                        <a:t>Intermountain Hypercapnic Respiratory Failure </a:t>
                      </a:r>
                      <a:r>
                        <a:rPr lang="en-US" sz="2200" b="1" cap="none" spc="0" dirty="0">
                          <a:solidFill>
                            <a:schemeClr val="tx1"/>
                          </a:solidFill>
                        </a:rPr>
                        <a:t>Research</a:t>
                      </a:r>
                      <a:r>
                        <a:rPr lang="en-US" sz="2200" b="0" cap="none" spc="0" dirty="0">
                          <a:solidFill>
                            <a:schemeClr val="tx1"/>
                          </a:solidFill>
                        </a:rPr>
                        <a:t> Agenda</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386075886"/>
                  </a:ext>
                </a:extLst>
              </a:tr>
              <a:tr h="823532">
                <a:tc>
                  <a:txBody>
                    <a:bodyPr/>
                    <a:lstStyle/>
                    <a:p>
                      <a:pPr>
                        <a:buNone/>
                      </a:pPr>
                      <a:r>
                        <a:rPr lang="en-US"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200" b="0" cap="none" spc="0" dirty="0">
                          <a:solidFill>
                            <a:schemeClr val="tx1"/>
                          </a:solidFill>
                        </a:rPr>
                        <a:t>Intermountain Hypercapnic Respiratory Failure </a:t>
                      </a:r>
                      <a:r>
                        <a:rPr lang="en-US" sz="2200" b="1" cap="none" spc="0" dirty="0">
                          <a:solidFill>
                            <a:schemeClr val="tx1"/>
                          </a:solidFill>
                        </a:rPr>
                        <a:t>Clinical</a:t>
                      </a:r>
                      <a:r>
                        <a:rPr lang="en-US" sz="2200" b="0" cap="none" spc="0" dirty="0">
                          <a:solidFill>
                            <a:schemeClr val="tx1"/>
                          </a:solidFill>
                        </a:rPr>
                        <a:t> Agenda</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051703074"/>
                  </a:ext>
                </a:extLst>
              </a:tr>
              <a:tr h="823532">
                <a:tc>
                  <a:txBody>
                    <a:bodyPr/>
                    <a:lstStyle/>
                    <a:p>
                      <a:pPr>
                        <a:buNone/>
                      </a:pPr>
                      <a:r>
                        <a:rPr lang="en-US"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200" b="0" cap="none" spc="0" dirty="0">
                          <a:solidFill>
                            <a:schemeClr val="tx1"/>
                          </a:solidFill>
                        </a:rPr>
                        <a:t>New National Coverage Determinations for DME</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206882645"/>
                  </a:ext>
                </a:extLst>
              </a:tr>
            </a:tbl>
          </a:graphicData>
        </a:graphic>
      </p:graphicFrame>
    </p:spTree>
    <p:extLst>
      <p:ext uri="{BB962C8B-B14F-4D97-AF65-F5344CB8AC3E}">
        <p14:creationId xmlns:p14="http://schemas.microsoft.com/office/powerpoint/2010/main" val="394342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52BE2BF-C367-1D4D-8068-73C7FF2205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F6C89A-5779-B16F-9E20-4CEE9FCA5039}"/>
              </a:ext>
            </a:extLst>
          </p:cNvPr>
          <p:cNvPicPr>
            <a:picLocks noChangeAspect="1"/>
          </p:cNvPicPr>
          <p:nvPr/>
        </p:nvPicPr>
        <p:blipFill>
          <a:blip r:embed="rId3"/>
          <a:stretch>
            <a:fillRect/>
          </a:stretch>
        </p:blipFill>
        <p:spPr>
          <a:xfrm>
            <a:off x="218767" y="503060"/>
            <a:ext cx="11754465" cy="6084239"/>
          </a:xfrm>
          <a:prstGeom prst="rect">
            <a:avLst/>
          </a:prstGeom>
        </p:spPr>
      </p:pic>
    </p:spTree>
    <p:extLst>
      <p:ext uri="{BB962C8B-B14F-4D97-AF65-F5344CB8AC3E}">
        <p14:creationId xmlns:p14="http://schemas.microsoft.com/office/powerpoint/2010/main" val="167170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71CD-6CD7-0EB4-750B-FC9FBCCFBB56}"/>
              </a:ext>
            </a:extLst>
          </p:cNvPr>
          <p:cNvSpPr>
            <a:spLocks noGrp="1"/>
          </p:cNvSpPr>
          <p:nvPr>
            <p:ph type="title"/>
          </p:nvPr>
        </p:nvSpPr>
        <p:spPr/>
        <p:txBody>
          <a:bodyPr>
            <a:normAutofit/>
          </a:bodyPr>
          <a:lstStyle/>
          <a:p>
            <a:r>
              <a:rPr lang="en-US" sz="3200" dirty="0"/>
              <a:t>Why a CRF subspecialty (now)?</a:t>
            </a:r>
          </a:p>
        </p:txBody>
      </p:sp>
      <p:pic>
        <p:nvPicPr>
          <p:cNvPr id="4" name="Picture 3">
            <a:extLst>
              <a:ext uri="{FF2B5EF4-FFF2-40B4-BE49-F238E27FC236}">
                <a16:creationId xmlns:a16="http://schemas.microsoft.com/office/drawing/2014/main" id="{5C8738A5-9EBA-7D3A-7631-7278AEC4D8B5}"/>
              </a:ext>
            </a:extLst>
          </p:cNvPr>
          <p:cNvPicPr>
            <a:picLocks noChangeAspect="1"/>
          </p:cNvPicPr>
          <p:nvPr/>
        </p:nvPicPr>
        <p:blipFill>
          <a:blip r:embed="rId3"/>
          <a:stretch>
            <a:fillRect/>
          </a:stretch>
        </p:blipFill>
        <p:spPr>
          <a:xfrm>
            <a:off x="366251" y="1779291"/>
            <a:ext cx="10132010" cy="4294531"/>
          </a:xfrm>
          <a:prstGeom prst="rect">
            <a:avLst/>
          </a:prstGeom>
        </p:spPr>
      </p:pic>
      <p:sp>
        <p:nvSpPr>
          <p:cNvPr id="5" name="TextBox 4">
            <a:extLst>
              <a:ext uri="{FF2B5EF4-FFF2-40B4-BE49-F238E27FC236}">
                <a16:creationId xmlns:a16="http://schemas.microsoft.com/office/drawing/2014/main" id="{357EF18B-E92B-D18E-6AEF-69907CB40973}"/>
              </a:ext>
            </a:extLst>
          </p:cNvPr>
          <p:cNvSpPr txBox="1"/>
          <p:nvPr/>
        </p:nvSpPr>
        <p:spPr>
          <a:xfrm>
            <a:off x="6995519" y="3926556"/>
            <a:ext cx="5046409" cy="2462213"/>
          </a:xfrm>
          <a:prstGeom prst="rect">
            <a:avLst/>
          </a:prstGeom>
          <a:noFill/>
        </p:spPr>
        <p:txBody>
          <a:bodyPr wrap="square" rtlCol="0">
            <a:spAutoFit/>
          </a:bodyPr>
          <a:lstStyle/>
          <a:p>
            <a:r>
              <a:rPr lang="en-US" sz="2200" u="sng" dirty="0"/>
              <a:t>Rationale</a:t>
            </a:r>
            <a:r>
              <a:rPr lang="en-US" sz="2200" dirty="0"/>
              <a:t>: </a:t>
            </a:r>
          </a:p>
          <a:p>
            <a:pPr marL="285750" indent="-285750">
              <a:buFont typeface="Arial" panose="020B0604020202020204" pitchFamily="34" charset="0"/>
              <a:buChar char="•"/>
            </a:pPr>
            <a:r>
              <a:rPr lang="en-US" sz="2200" dirty="0"/>
              <a:t>~300 HMV providers in U.S. </a:t>
            </a:r>
          </a:p>
          <a:p>
            <a:pPr marL="285750" indent="-285750">
              <a:buFont typeface="Arial" panose="020B0604020202020204" pitchFamily="34" charset="0"/>
              <a:buChar char="•"/>
            </a:pPr>
            <a:r>
              <a:rPr lang="en-US" sz="2200" dirty="0"/>
              <a:t>Shared therapeutic paradigms between causes (e.g. NIV, weight loss)</a:t>
            </a:r>
          </a:p>
          <a:p>
            <a:pPr marL="285750" indent="-285750">
              <a:buFont typeface="Arial" panose="020B0604020202020204" pitchFamily="34" charset="0"/>
              <a:buChar char="•"/>
            </a:pPr>
            <a:r>
              <a:rPr lang="en-US" sz="2200" dirty="0"/>
              <a:t>Distinct Skillset (vent management)</a:t>
            </a:r>
          </a:p>
          <a:p>
            <a:pPr marL="285750" indent="-285750">
              <a:buFont typeface="Arial" panose="020B0604020202020204" pitchFamily="34" charset="0"/>
              <a:buChar char="•"/>
            </a:pPr>
            <a:r>
              <a:rPr lang="en-US" sz="2200" dirty="0"/>
              <a:t>Structured care processes (e.g. DME needs, RT support, home monitoring)</a:t>
            </a:r>
          </a:p>
        </p:txBody>
      </p:sp>
    </p:spTree>
    <p:extLst>
      <p:ext uri="{BB962C8B-B14F-4D97-AF65-F5344CB8AC3E}">
        <p14:creationId xmlns:p14="http://schemas.microsoft.com/office/powerpoint/2010/main" val="312926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662CD0-1534-4C4A-BE4C-7152393E32E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587949-06B0-69F1-3D72-6149DF9EB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72DE3B4-BC36-698C-E574-2222DBB1E206}"/>
              </a:ext>
            </a:extLst>
          </p:cNvPr>
          <p:cNvSpPr>
            <a:spLocks noGrp="1"/>
          </p:cNvSpPr>
          <p:nvPr>
            <p:ph type="title"/>
          </p:nvPr>
        </p:nvSpPr>
        <p:spPr>
          <a:xfrm>
            <a:off x="277090" y="1814321"/>
            <a:ext cx="8829839" cy="4560920"/>
          </a:xfrm>
        </p:spPr>
        <p:txBody>
          <a:bodyPr vert="horz" lIns="91440" tIns="45720" rIns="91440" bIns="45720" rtlCol="0" anchor="b">
            <a:normAutofit fontScale="90000"/>
          </a:bodyPr>
          <a:lstStyle/>
          <a:p>
            <a:r>
              <a:rPr lang="en-US" sz="7400" b="1" dirty="0"/>
              <a:t>Holes in the post-discharge hypercapnic respiratory failure evidence base stymy effective care</a:t>
            </a:r>
          </a:p>
        </p:txBody>
      </p:sp>
    </p:spTree>
    <p:extLst>
      <p:ext uri="{BB962C8B-B14F-4D97-AF65-F5344CB8AC3E}">
        <p14:creationId xmlns:p14="http://schemas.microsoft.com/office/powerpoint/2010/main" val="380033795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37B3-3A54-88CE-4AE3-195B95F3FE60}"/>
              </a:ext>
            </a:extLst>
          </p:cNvPr>
          <p:cNvSpPr>
            <a:spLocks noGrp="1"/>
          </p:cNvSpPr>
          <p:nvPr>
            <p:ph type="title"/>
          </p:nvPr>
        </p:nvSpPr>
        <p:spPr/>
        <p:txBody>
          <a:bodyPr>
            <a:normAutofit/>
          </a:bodyPr>
          <a:lstStyle/>
          <a:p>
            <a:r>
              <a:rPr lang="en-US" sz="3200" dirty="0"/>
              <a:t>Two problems: </a:t>
            </a:r>
          </a:p>
        </p:txBody>
      </p:sp>
      <p:sp>
        <p:nvSpPr>
          <p:cNvPr id="3" name="Content Placeholder 2">
            <a:extLst>
              <a:ext uri="{FF2B5EF4-FFF2-40B4-BE49-F238E27FC236}">
                <a16:creationId xmlns:a16="http://schemas.microsoft.com/office/drawing/2014/main" id="{3D7FDE4F-B799-2921-0008-FECF4FEACBB2}"/>
              </a:ext>
            </a:extLst>
          </p:cNvPr>
          <p:cNvSpPr>
            <a:spLocks noGrp="1"/>
          </p:cNvSpPr>
          <p:nvPr>
            <p:ph idx="1"/>
          </p:nvPr>
        </p:nvSpPr>
        <p:spPr/>
        <p:txBody>
          <a:bodyPr>
            <a:normAutofit/>
          </a:bodyPr>
          <a:lstStyle/>
          <a:p>
            <a:pPr marL="0" indent="0">
              <a:buNone/>
            </a:pPr>
            <a:r>
              <a:rPr lang="en-US" sz="2200" dirty="0"/>
              <a:t>1. Patients in real life often have </a:t>
            </a:r>
            <a:r>
              <a:rPr lang="en-US" sz="2200" b="1" dirty="0"/>
              <a:t>multiple contributing causes </a:t>
            </a:r>
            <a:r>
              <a:rPr lang="en-US" sz="2200" dirty="0"/>
              <a:t>for their hypercapnia  </a:t>
            </a:r>
          </a:p>
        </p:txBody>
      </p:sp>
      <p:sp>
        <p:nvSpPr>
          <p:cNvPr id="4" name="Oval 3">
            <a:extLst>
              <a:ext uri="{FF2B5EF4-FFF2-40B4-BE49-F238E27FC236}">
                <a16:creationId xmlns:a16="http://schemas.microsoft.com/office/drawing/2014/main" id="{C99EE6C2-4E0C-F63C-FEC2-1C211DB1989F}"/>
              </a:ext>
            </a:extLst>
          </p:cNvPr>
          <p:cNvSpPr/>
          <p:nvPr/>
        </p:nvSpPr>
        <p:spPr>
          <a:xfrm>
            <a:off x="290304" y="3086964"/>
            <a:ext cx="6097685" cy="2638945"/>
          </a:xfrm>
          <a:prstGeom prst="ellipse">
            <a:avLst/>
          </a:prstGeom>
          <a:noFill/>
          <a:ln w="762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Recognized Cases</a:t>
            </a:r>
          </a:p>
          <a:p>
            <a:pPr algn="ctr"/>
            <a:r>
              <a:rPr lang="en-US" dirty="0">
                <a:solidFill>
                  <a:schemeClr val="tx1"/>
                </a:solidFill>
              </a:rPr>
              <a:t>(Multifactorial Causes,</a:t>
            </a:r>
          </a:p>
          <a:p>
            <a:pPr algn="ctr"/>
            <a:r>
              <a:rPr lang="en-US" dirty="0">
                <a:solidFill>
                  <a:schemeClr val="tx1"/>
                </a:solidFill>
              </a:rPr>
              <a:t>Relapsing-Recurrent)</a:t>
            </a:r>
          </a:p>
        </p:txBody>
      </p:sp>
      <p:sp>
        <p:nvSpPr>
          <p:cNvPr id="5" name="TextBox 4">
            <a:extLst>
              <a:ext uri="{FF2B5EF4-FFF2-40B4-BE49-F238E27FC236}">
                <a16:creationId xmlns:a16="http://schemas.microsoft.com/office/drawing/2014/main" id="{00A7EB73-AC71-95CB-954B-E60B2138FEC8}"/>
              </a:ext>
            </a:extLst>
          </p:cNvPr>
          <p:cNvSpPr txBox="1"/>
          <p:nvPr/>
        </p:nvSpPr>
        <p:spPr>
          <a:xfrm>
            <a:off x="2419261" y="3228099"/>
            <a:ext cx="919885" cy="646331"/>
          </a:xfrm>
          <a:prstGeom prst="rect">
            <a:avLst/>
          </a:prstGeom>
          <a:noFill/>
        </p:spPr>
        <p:txBody>
          <a:bodyPr wrap="square" rtlCol="0">
            <a:spAutoFit/>
          </a:bodyPr>
          <a:lstStyle/>
          <a:p>
            <a:r>
              <a:rPr lang="en-US" sz="3600" b="1" dirty="0">
                <a:solidFill>
                  <a:srgbClr val="C00000"/>
                </a:solidFill>
              </a:rPr>
              <a:t>???</a:t>
            </a:r>
          </a:p>
        </p:txBody>
      </p:sp>
      <p:sp>
        <p:nvSpPr>
          <p:cNvPr id="6" name="Oval 5">
            <a:extLst>
              <a:ext uri="{FF2B5EF4-FFF2-40B4-BE49-F238E27FC236}">
                <a16:creationId xmlns:a16="http://schemas.microsoft.com/office/drawing/2014/main" id="{F51282DD-D102-DD79-3386-825C771C46C9}"/>
              </a:ext>
            </a:extLst>
          </p:cNvPr>
          <p:cNvSpPr/>
          <p:nvPr/>
        </p:nvSpPr>
        <p:spPr>
          <a:xfrm>
            <a:off x="482032" y="3551265"/>
            <a:ext cx="1391015" cy="922592"/>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Chronic ↑CO</a:t>
            </a:r>
            <a:r>
              <a:rPr lang="en-US" baseline="-25000" dirty="0">
                <a:solidFill>
                  <a:schemeClr val="tx1"/>
                </a:solidFill>
              </a:rPr>
              <a:t>2</a:t>
            </a:r>
            <a:r>
              <a:rPr lang="en-US" dirty="0">
                <a:solidFill>
                  <a:schemeClr val="tx1"/>
                </a:solidFill>
              </a:rPr>
              <a:t>  COPD</a:t>
            </a:r>
          </a:p>
        </p:txBody>
      </p:sp>
      <p:sp>
        <p:nvSpPr>
          <p:cNvPr id="7" name="Oval 6">
            <a:extLst>
              <a:ext uri="{FF2B5EF4-FFF2-40B4-BE49-F238E27FC236}">
                <a16:creationId xmlns:a16="http://schemas.microsoft.com/office/drawing/2014/main" id="{9A17DE6F-F003-1094-4049-28D838807A4B}"/>
              </a:ext>
            </a:extLst>
          </p:cNvPr>
          <p:cNvSpPr/>
          <p:nvPr/>
        </p:nvSpPr>
        <p:spPr>
          <a:xfrm>
            <a:off x="4573900" y="3551264"/>
            <a:ext cx="1653466" cy="1161480"/>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0E255DE7-788A-F7D0-F6CB-8F08DD9C69DA}"/>
              </a:ext>
            </a:extLst>
          </p:cNvPr>
          <p:cNvSpPr/>
          <p:nvPr/>
        </p:nvSpPr>
        <p:spPr>
          <a:xfrm>
            <a:off x="3442834" y="5137812"/>
            <a:ext cx="917775" cy="779880"/>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pic>
        <p:nvPicPr>
          <p:cNvPr id="9" name="Picture 8">
            <a:extLst>
              <a:ext uri="{FF2B5EF4-FFF2-40B4-BE49-F238E27FC236}">
                <a16:creationId xmlns:a16="http://schemas.microsoft.com/office/drawing/2014/main" id="{303BB3C9-E554-BBD4-B058-2FFADE24CDCA}"/>
              </a:ext>
            </a:extLst>
          </p:cNvPr>
          <p:cNvPicPr>
            <a:picLocks noChangeAspect="1"/>
          </p:cNvPicPr>
          <p:nvPr/>
        </p:nvPicPr>
        <p:blipFill>
          <a:blip r:embed="rId3"/>
          <a:stretch>
            <a:fillRect/>
          </a:stretch>
        </p:blipFill>
        <p:spPr>
          <a:xfrm>
            <a:off x="6417485" y="2363126"/>
            <a:ext cx="5180592" cy="4129749"/>
          </a:xfrm>
          <a:prstGeom prst="rect">
            <a:avLst/>
          </a:prstGeom>
        </p:spPr>
      </p:pic>
    </p:spTree>
    <p:extLst>
      <p:ext uri="{BB962C8B-B14F-4D97-AF65-F5344CB8AC3E}">
        <p14:creationId xmlns:p14="http://schemas.microsoft.com/office/powerpoint/2010/main" val="2415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CC818-1AD1-2468-DE2D-B105D4E29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678F4-F5EB-FC8F-7BA0-12437A9A68A1}"/>
              </a:ext>
            </a:extLst>
          </p:cNvPr>
          <p:cNvSpPr>
            <a:spLocks noGrp="1"/>
          </p:cNvSpPr>
          <p:nvPr>
            <p:ph type="title"/>
          </p:nvPr>
        </p:nvSpPr>
        <p:spPr/>
        <p:txBody>
          <a:bodyPr>
            <a:normAutofit/>
          </a:bodyPr>
          <a:lstStyle/>
          <a:p>
            <a:r>
              <a:rPr lang="en-US" sz="3200" dirty="0"/>
              <a:t>Two problems: </a:t>
            </a:r>
          </a:p>
        </p:txBody>
      </p:sp>
      <p:sp>
        <p:nvSpPr>
          <p:cNvPr id="4" name="Title 1">
            <a:extLst>
              <a:ext uri="{FF2B5EF4-FFF2-40B4-BE49-F238E27FC236}">
                <a16:creationId xmlns:a16="http://schemas.microsoft.com/office/drawing/2014/main" id="{661E6C8A-56C2-436C-ABFC-1541150EDCAF}"/>
              </a:ext>
            </a:extLst>
          </p:cNvPr>
          <p:cNvSpPr txBox="1">
            <a:spLocks/>
          </p:cNvSpPr>
          <p:nvPr/>
        </p:nvSpPr>
        <p:spPr>
          <a:xfrm>
            <a:off x="838200" y="1376392"/>
            <a:ext cx="112279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t>2. Hypercapnic respiratory failure often </a:t>
            </a:r>
            <a:r>
              <a:rPr lang="en-US" sz="2200" b="1" dirty="0"/>
              <a:t>precedes diagnosis </a:t>
            </a:r>
            <a:r>
              <a:rPr lang="en-US" sz="2200" dirty="0"/>
              <a:t>of the causative disease</a:t>
            </a:r>
          </a:p>
        </p:txBody>
      </p:sp>
      <p:sp>
        <p:nvSpPr>
          <p:cNvPr id="5" name="Rounded Rectangle 4">
            <a:extLst>
              <a:ext uri="{FF2B5EF4-FFF2-40B4-BE49-F238E27FC236}">
                <a16:creationId xmlns:a16="http://schemas.microsoft.com/office/drawing/2014/main" id="{47869855-E2A5-3A19-BBFE-06B0FF145D94}"/>
              </a:ext>
            </a:extLst>
          </p:cNvPr>
          <p:cNvSpPr/>
          <p:nvPr/>
        </p:nvSpPr>
        <p:spPr>
          <a:xfrm>
            <a:off x="932047" y="3551277"/>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rebuchet MS" panose="020B0703020202090204" pitchFamily="34" charset="0"/>
              </a:rPr>
              <a:t>Outpatient Diagnosis</a:t>
            </a:r>
          </a:p>
        </p:txBody>
      </p:sp>
      <p:sp>
        <p:nvSpPr>
          <p:cNvPr id="6" name="Rounded Rectangle 5">
            <a:extLst>
              <a:ext uri="{FF2B5EF4-FFF2-40B4-BE49-F238E27FC236}">
                <a16:creationId xmlns:a16="http://schemas.microsoft.com/office/drawing/2014/main" id="{7A07658C-D1DD-08D3-0CDF-D1A98416B496}"/>
              </a:ext>
            </a:extLst>
          </p:cNvPr>
          <p:cNvSpPr/>
          <p:nvPr/>
        </p:nvSpPr>
        <p:spPr>
          <a:xfrm>
            <a:off x="3145475" y="3551277"/>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rebuchet MS" panose="020B0703020202090204" pitchFamily="34" charset="0"/>
              </a:rPr>
              <a:t>Disease Worsens or exacerbates</a:t>
            </a:r>
          </a:p>
        </p:txBody>
      </p:sp>
      <p:sp>
        <p:nvSpPr>
          <p:cNvPr id="7" name="Rounded Rectangle 6">
            <a:extLst>
              <a:ext uri="{FF2B5EF4-FFF2-40B4-BE49-F238E27FC236}">
                <a16:creationId xmlns:a16="http://schemas.microsoft.com/office/drawing/2014/main" id="{4A18BFE2-49B6-16D5-5E3F-AFF9075027A8}"/>
              </a:ext>
            </a:extLst>
          </p:cNvPr>
          <p:cNvSpPr/>
          <p:nvPr/>
        </p:nvSpPr>
        <p:spPr>
          <a:xfrm>
            <a:off x="5358903" y="3551277"/>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rebuchet MS" panose="020B0703020202090204" pitchFamily="34" charset="0"/>
              </a:rPr>
              <a:t>Hypercapnic Resp. Failure</a:t>
            </a:r>
          </a:p>
        </p:txBody>
      </p:sp>
      <p:sp>
        <p:nvSpPr>
          <p:cNvPr id="8" name="Rounded Rectangle 7">
            <a:extLst>
              <a:ext uri="{FF2B5EF4-FFF2-40B4-BE49-F238E27FC236}">
                <a16:creationId xmlns:a16="http://schemas.microsoft.com/office/drawing/2014/main" id="{7E650787-7BEF-E620-95A7-6BC13F345E3B}"/>
              </a:ext>
            </a:extLst>
          </p:cNvPr>
          <p:cNvSpPr/>
          <p:nvPr/>
        </p:nvSpPr>
        <p:spPr>
          <a:xfrm>
            <a:off x="7572331" y="3551277"/>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rebuchet MS" panose="020B0703020202090204" pitchFamily="34" charset="0"/>
              </a:rPr>
              <a:t>Stabilized</a:t>
            </a:r>
          </a:p>
        </p:txBody>
      </p:sp>
      <p:sp>
        <p:nvSpPr>
          <p:cNvPr id="9" name="Rounded Rectangle 8">
            <a:extLst>
              <a:ext uri="{FF2B5EF4-FFF2-40B4-BE49-F238E27FC236}">
                <a16:creationId xmlns:a16="http://schemas.microsoft.com/office/drawing/2014/main" id="{44C80241-3415-1C66-68F0-1FAD4CB6887B}"/>
              </a:ext>
            </a:extLst>
          </p:cNvPr>
          <p:cNvSpPr/>
          <p:nvPr/>
        </p:nvSpPr>
        <p:spPr>
          <a:xfrm>
            <a:off x="3145475" y="4574545"/>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rebuchet MS" panose="020B0703020202090204" pitchFamily="34" charset="0"/>
              </a:rPr>
              <a:t>No established Diagnosis</a:t>
            </a:r>
          </a:p>
        </p:txBody>
      </p:sp>
      <p:sp>
        <p:nvSpPr>
          <p:cNvPr id="10" name="Rounded Rectangle 9">
            <a:extLst>
              <a:ext uri="{FF2B5EF4-FFF2-40B4-BE49-F238E27FC236}">
                <a16:creationId xmlns:a16="http://schemas.microsoft.com/office/drawing/2014/main" id="{3716CB53-59F8-6D3D-4516-733D6CFF3CA9}"/>
              </a:ext>
            </a:extLst>
          </p:cNvPr>
          <p:cNvSpPr/>
          <p:nvPr/>
        </p:nvSpPr>
        <p:spPr>
          <a:xfrm>
            <a:off x="5380672" y="4574545"/>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rebuchet MS" panose="020B0703020202090204" pitchFamily="34" charset="0"/>
              </a:rPr>
              <a:t>Presentation with hypercapnia</a:t>
            </a:r>
          </a:p>
        </p:txBody>
      </p:sp>
      <p:sp>
        <p:nvSpPr>
          <p:cNvPr id="11" name="Rounded Rectangle 10">
            <a:extLst>
              <a:ext uri="{FF2B5EF4-FFF2-40B4-BE49-F238E27FC236}">
                <a16:creationId xmlns:a16="http://schemas.microsoft.com/office/drawing/2014/main" id="{5805CF8C-863B-54FD-F427-B60F83F599A8}"/>
              </a:ext>
            </a:extLst>
          </p:cNvPr>
          <p:cNvSpPr/>
          <p:nvPr/>
        </p:nvSpPr>
        <p:spPr>
          <a:xfrm>
            <a:off x="7594100" y="4574545"/>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rebuchet MS" panose="020B0703020202090204" pitchFamily="34" charset="0"/>
              </a:rPr>
              <a:t>Stabilized; outpt. workup ordered</a:t>
            </a:r>
          </a:p>
        </p:txBody>
      </p:sp>
      <p:sp>
        <p:nvSpPr>
          <p:cNvPr id="12" name="Rounded Rectangle 11">
            <a:extLst>
              <a:ext uri="{FF2B5EF4-FFF2-40B4-BE49-F238E27FC236}">
                <a16:creationId xmlns:a16="http://schemas.microsoft.com/office/drawing/2014/main" id="{C871DA37-690A-B44A-7E13-BC76A8453F20}"/>
              </a:ext>
            </a:extLst>
          </p:cNvPr>
          <p:cNvSpPr/>
          <p:nvPr/>
        </p:nvSpPr>
        <p:spPr>
          <a:xfrm>
            <a:off x="9807528" y="4574545"/>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C00000"/>
                </a:solidFill>
                <a:latin typeface="Trebuchet MS" panose="020B0703020202090204" pitchFamily="34" charset="0"/>
              </a:rPr>
              <a:t>Initial outpt. management?</a:t>
            </a:r>
          </a:p>
        </p:txBody>
      </p:sp>
      <p:sp>
        <p:nvSpPr>
          <p:cNvPr id="13" name="Right Arrow 12">
            <a:extLst>
              <a:ext uri="{FF2B5EF4-FFF2-40B4-BE49-F238E27FC236}">
                <a16:creationId xmlns:a16="http://schemas.microsoft.com/office/drawing/2014/main" id="{AC711301-49AB-7061-FBF1-164120A224DC}"/>
              </a:ext>
            </a:extLst>
          </p:cNvPr>
          <p:cNvSpPr/>
          <p:nvPr/>
        </p:nvSpPr>
        <p:spPr>
          <a:xfrm>
            <a:off x="5068616" y="4726946"/>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A50D715-1420-6BD1-E6E9-BEB2AB2EC400}"/>
              </a:ext>
            </a:extLst>
          </p:cNvPr>
          <p:cNvSpPr/>
          <p:nvPr/>
        </p:nvSpPr>
        <p:spPr>
          <a:xfrm>
            <a:off x="7282043" y="4734206"/>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4F3F232-D702-C17C-F175-26CBC9E8514B}"/>
              </a:ext>
            </a:extLst>
          </p:cNvPr>
          <p:cNvSpPr/>
          <p:nvPr/>
        </p:nvSpPr>
        <p:spPr>
          <a:xfrm>
            <a:off x="9480958" y="4719692"/>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5E7BAF2A-50E1-E892-14F5-142DE202C3B4}"/>
              </a:ext>
            </a:extLst>
          </p:cNvPr>
          <p:cNvSpPr/>
          <p:nvPr/>
        </p:nvSpPr>
        <p:spPr>
          <a:xfrm>
            <a:off x="2818905" y="3732701"/>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DC5DC868-BCC2-3540-1AA3-0F7C3E5CD781}"/>
              </a:ext>
            </a:extLst>
          </p:cNvPr>
          <p:cNvSpPr/>
          <p:nvPr/>
        </p:nvSpPr>
        <p:spPr>
          <a:xfrm>
            <a:off x="5017818" y="3739961"/>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1EE5F366-D576-9C0C-749F-B1C11499922C}"/>
              </a:ext>
            </a:extLst>
          </p:cNvPr>
          <p:cNvSpPr/>
          <p:nvPr/>
        </p:nvSpPr>
        <p:spPr>
          <a:xfrm>
            <a:off x="7245761" y="3725447"/>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Woman with solid fill">
            <a:extLst>
              <a:ext uri="{FF2B5EF4-FFF2-40B4-BE49-F238E27FC236}">
                <a16:creationId xmlns:a16="http://schemas.microsoft.com/office/drawing/2014/main" id="{492D9DA7-47F7-8C31-0A6B-51A5A751A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763" y="3308141"/>
            <a:ext cx="914400" cy="914400"/>
          </a:xfrm>
          <a:prstGeom prst="rect">
            <a:avLst/>
          </a:prstGeom>
        </p:spPr>
      </p:pic>
      <p:pic>
        <p:nvPicPr>
          <p:cNvPr id="20" name="Graphic 19" descr="Woman with solid fill">
            <a:extLst>
              <a:ext uri="{FF2B5EF4-FFF2-40B4-BE49-F238E27FC236}">
                <a16:creationId xmlns:a16="http://schemas.microsoft.com/office/drawing/2014/main" id="{EFA1DE35-6C6D-B555-5C94-8E50EBDBA1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90" y="4491125"/>
            <a:ext cx="914400" cy="914400"/>
          </a:xfrm>
          <a:prstGeom prst="rect">
            <a:avLst/>
          </a:prstGeom>
        </p:spPr>
      </p:pic>
      <p:pic>
        <p:nvPicPr>
          <p:cNvPr id="21" name="Graphic 20" descr="Lungs outline">
            <a:extLst>
              <a:ext uri="{FF2B5EF4-FFF2-40B4-BE49-F238E27FC236}">
                <a16:creationId xmlns:a16="http://schemas.microsoft.com/office/drawing/2014/main" id="{1F87F982-AEC8-4515-A22E-0B1BA71D2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8276" y="2582443"/>
            <a:ext cx="914400" cy="914400"/>
          </a:xfrm>
          <a:prstGeom prst="rect">
            <a:avLst/>
          </a:prstGeom>
        </p:spPr>
      </p:pic>
      <p:pic>
        <p:nvPicPr>
          <p:cNvPr id="22" name="Graphic 21" descr="Hospital outline">
            <a:extLst>
              <a:ext uri="{FF2B5EF4-FFF2-40B4-BE49-F238E27FC236}">
                <a16:creationId xmlns:a16="http://schemas.microsoft.com/office/drawing/2014/main" id="{75E850EE-C0A5-0A46-D422-60D52D5661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45132" y="5300272"/>
            <a:ext cx="914400" cy="914400"/>
          </a:xfrm>
          <a:prstGeom prst="rect">
            <a:avLst/>
          </a:prstGeom>
        </p:spPr>
      </p:pic>
      <p:pic>
        <p:nvPicPr>
          <p:cNvPr id="23" name="Graphic 22" descr="Hospital outline">
            <a:extLst>
              <a:ext uri="{FF2B5EF4-FFF2-40B4-BE49-F238E27FC236}">
                <a16:creationId xmlns:a16="http://schemas.microsoft.com/office/drawing/2014/main" id="{8271855F-31E4-436A-85E5-0031EFEB06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45132" y="2535276"/>
            <a:ext cx="914400" cy="914400"/>
          </a:xfrm>
          <a:prstGeom prst="rect">
            <a:avLst/>
          </a:prstGeom>
        </p:spPr>
      </p:pic>
      <p:pic>
        <p:nvPicPr>
          <p:cNvPr id="24" name="Graphic 23" descr="Lungs with virus outline">
            <a:extLst>
              <a:ext uri="{FF2B5EF4-FFF2-40B4-BE49-F238E27FC236}">
                <a16:creationId xmlns:a16="http://schemas.microsoft.com/office/drawing/2014/main" id="{6C18E0A1-F583-74EA-731A-FC5D65CFE68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59133" y="2607849"/>
            <a:ext cx="914400" cy="914400"/>
          </a:xfrm>
          <a:prstGeom prst="rect">
            <a:avLst/>
          </a:prstGeom>
        </p:spPr>
      </p:pic>
      <p:sp>
        <p:nvSpPr>
          <p:cNvPr id="25" name="Rounded Rectangle 24">
            <a:extLst>
              <a:ext uri="{FF2B5EF4-FFF2-40B4-BE49-F238E27FC236}">
                <a16:creationId xmlns:a16="http://schemas.microsoft.com/office/drawing/2014/main" id="{99A337AB-EC1A-D78A-CB9F-4AEA33C2F2A4}"/>
              </a:ext>
            </a:extLst>
          </p:cNvPr>
          <p:cNvSpPr/>
          <p:nvPr/>
        </p:nvSpPr>
        <p:spPr>
          <a:xfrm>
            <a:off x="9843815" y="3565786"/>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rebuchet MS" panose="020B0703020202090204" pitchFamily="34" charset="0"/>
              </a:rPr>
              <a:t>Management as per guideline</a:t>
            </a:r>
          </a:p>
        </p:txBody>
      </p:sp>
      <p:sp>
        <p:nvSpPr>
          <p:cNvPr id="26" name="Right Arrow 25">
            <a:extLst>
              <a:ext uri="{FF2B5EF4-FFF2-40B4-BE49-F238E27FC236}">
                <a16:creationId xmlns:a16="http://schemas.microsoft.com/office/drawing/2014/main" id="{034EF873-DBE5-AFB1-7E2E-F50A8D740CAA}"/>
              </a:ext>
            </a:extLst>
          </p:cNvPr>
          <p:cNvSpPr/>
          <p:nvPr/>
        </p:nvSpPr>
        <p:spPr>
          <a:xfrm>
            <a:off x="9488217" y="3739956"/>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Lungs with virus outline">
            <a:extLst>
              <a:ext uri="{FF2B5EF4-FFF2-40B4-BE49-F238E27FC236}">
                <a16:creationId xmlns:a16="http://schemas.microsoft.com/office/drawing/2014/main" id="{B3E7846B-88E3-79BA-C717-F2438EEB32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97015" y="5318381"/>
            <a:ext cx="914400" cy="914400"/>
          </a:xfrm>
          <a:prstGeom prst="rect">
            <a:avLst/>
          </a:prstGeom>
        </p:spPr>
      </p:pic>
      <p:sp>
        <p:nvSpPr>
          <p:cNvPr id="28" name="Right Arrow 27">
            <a:extLst>
              <a:ext uri="{FF2B5EF4-FFF2-40B4-BE49-F238E27FC236}">
                <a16:creationId xmlns:a16="http://schemas.microsoft.com/office/drawing/2014/main" id="{7081F4B8-5B8F-8A85-681B-837888E95188}"/>
              </a:ext>
            </a:extLst>
          </p:cNvPr>
          <p:cNvSpPr/>
          <p:nvPr/>
        </p:nvSpPr>
        <p:spPr>
          <a:xfrm rot="2403410">
            <a:off x="9425319" y="5156221"/>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2DD74632-7B62-A7F0-D3C5-024AF2EE952D}"/>
              </a:ext>
            </a:extLst>
          </p:cNvPr>
          <p:cNvSpPr/>
          <p:nvPr/>
        </p:nvSpPr>
        <p:spPr>
          <a:xfrm>
            <a:off x="9829302" y="5365573"/>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C00000"/>
                </a:solidFill>
                <a:latin typeface="Trebuchet MS" panose="020B0703020202090204" pitchFamily="34" charset="0"/>
              </a:rPr>
              <a:t>Transition in care</a:t>
            </a:r>
          </a:p>
        </p:txBody>
      </p:sp>
      <p:pic>
        <p:nvPicPr>
          <p:cNvPr id="30" name="Graphic 29" descr="Checklist outline">
            <a:extLst>
              <a:ext uri="{FF2B5EF4-FFF2-40B4-BE49-F238E27FC236}">
                <a16:creationId xmlns:a16="http://schemas.microsoft.com/office/drawing/2014/main" id="{9212926F-2FF8-D29E-6278-3CD8131E4D9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71988" y="2535264"/>
            <a:ext cx="914400" cy="914400"/>
          </a:xfrm>
          <a:prstGeom prst="rect">
            <a:avLst/>
          </a:prstGeom>
        </p:spPr>
      </p:pic>
      <p:pic>
        <p:nvPicPr>
          <p:cNvPr id="31" name="Graphic 30" descr="No sign with solid fill">
            <a:extLst>
              <a:ext uri="{FF2B5EF4-FFF2-40B4-BE49-F238E27FC236}">
                <a16:creationId xmlns:a16="http://schemas.microsoft.com/office/drawing/2014/main" id="{0A3ECE76-655D-E2F4-4DCC-A7C504456B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42683" y="4476611"/>
            <a:ext cx="914400" cy="914400"/>
          </a:xfrm>
          <a:prstGeom prst="rect">
            <a:avLst/>
          </a:prstGeom>
        </p:spPr>
      </p:pic>
      <p:sp>
        <p:nvSpPr>
          <p:cNvPr id="32" name="TextBox 31">
            <a:extLst>
              <a:ext uri="{FF2B5EF4-FFF2-40B4-BE49-F238E27FC236}">
                <a16:creationId xmlns:a16="http://schemas.microsoft.com/office/drawing/2014/main" id="{DF47CD8A-96EE-4814-A711-5FCCE87C516F}"/>
              </a:ext>
            </a:extLst>
          </p:cNvPr>
          <p:cNvSpPr txBox="1"/>
          <p:nvPr/>
        </p:nvSpPr>
        <p:spPr>
          <a:xfrm>
            <a:off x="8199464" y="5649384"/>
            <a:ext cx="2039260" cy="369332"/>
          </a:xfrm>
          <a:prstGeom prst="rect">
            <a:avLst/>
          </a:prstGeom>
          <a:noFill/>
        </p:spPr>
        <p:txBody>
          <a:bodyPr wrap="square" rtlCol="0">
            <a:spAutoFit/>
          </a:bodyPr>
          <a:lstStyle/>
          <a:p>
            <a:pPr algn="ctr"/>
            <a:r>
              <a:rPr lang="en-US" b="1" dirty="0">
                <a:solidFill>
                  <a:srgbClr val="C00000"/>
                </a:solidFill>
                <a:latin typeface="Trebuchet MS" panose="020B0703020202090204" pitchFamily="34" charset="0"/>
              </a:rPr>
              <a:t>Reliable?</a:t>
            </a:r>
          </a:p>
        </p:txBody>
      </p:sp>
    </p:spTree>
    <p:extLst>
      <p:ext uri="{BB962C8B-B14F-4D97-AF65-F5344CB8AC3E}">
        <p14:creationId xmlns:p14="http://schemas.microsoft.com/office/powerpoint/2010/main" val="276520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7B821E-138A-7F11-38CA-AF62F026E0E0}"/>
              </a:ext>
            </a:extLst>
          </p:cNvPr>
          <p:cNvSpPr>
            <a:spLocks noGrp="1"/>
          </p:cNvSpPr>
          <p:nvPr>
            <p:ph type="title"/>
          </p:nvPr>
        </p:nvSpPr>
        <p:spPr>
          <a:xfrm>
            <a:off x="667399" y="452423"/>
            <a:ext cx="11227904" cy="1325563"/>
          </a:xfrm>
        </p:spPr>
        <p:txBody>
          <a:bodyPr>
            <a:normAutofit/>
          </a:bodyPr>
          <a:lstStyle/>
          <a:p>
            <a:r>
              <a:rPr lang="en-US" sz="3200" b="1" dirty="0"/>
              <a:t>Low</a:t>
            </a:r>
            <a:r>
              <a:rPr lang="en-US" sz="3200" dirty="0"/>
              <a:t> diagnostic testing rates </a:t>
            </a:r>
          </a:p>
        </p:txBody>
      </p:sp>
      <p:sp>
        <p:nvSpPr>
          <p:cNvPr id="5" name="Text Placeholder 2">
            <a:extLst>
              <a:ext uri="{FF2B5EF4-FFF2-40B4-BE49-F238E27FC236}">
                <a16:creationId xmlns:a16="http://schemas.microsoft.com/office/drawing/2014/main" id="{22E45B84-35BF-E341-AF2A-68796BBCD4A4}"/>
              </a:ext>
            </a:extLst>
          </p:cNvPr>
          <p:cNvSpPr txBox="1">
            <a:spLocks/>
          </p:cNvSpPr>
          <p:nvPr/>
        </p:nvSpPr>
        <p:spPr>
          <a:xfrm>
            <a:off x="667398" y="1767783"/>
            <a:ext cx="11227903" cy="388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Testing for most common causes of hypercapnia (e.g. spirometry, sleep testing) occurs </a:t>
            </a:r>
            <a:r>
              <a:rPr lang="en-US" sz="2200" b="1" dirty="0"/>
              <a:t>after hospitalization</a:t>
            </a:r>
            <a:r>
              <a:rPr lang="en-US" sz="2200" dirty="0"/>
              <a:t>. </a:t>
            </a:r>
          </a:p>
          <a:p>
            <a:pPr marL="0" indent="0">
              <a:buFont typeface="Arial" panose="020B0604020202020204" pitchFamily="34" charset="0"/>
              <a:buNone/>
            </a:pPr>
            <a:r>
              <a:rPr lang="en-US" sz="2200" dirty="0"/>
              <a:t>Diagnostics require special resources, referrals, and high patient engagement; </a:t>
            </a:r>
            <a:r>
              <a:rPr lang="en-US" sz="2200" b="1" dirty="0"/>
              <a:t>barriers may reduce workup completion rates</a:t>
            </a:r>
            <a:r>
              <a:rPr lang="en-US" sz="2200" dirty="0"/>
              <a:t>.</a:t>
            </a:r>
          </a:p>
          <a:p>
            <a:pPr marL="0" indent="0">
              <a:buFont typeface="Arial" panose="020B0604020202020204" pitchFamily="34" charset="0"/>
              <a:buNone/>
            </a:pPr>
            <a:r>
              <a:rPr lang="en-US" sz="2200" dirty="0"/>
              <a:t>Workup should, presumably, include tests for the commonest causes. </a:t>
            </a:r>
          </a:p>
        </p:txBody>
      </p:sp>
      <p:grpSp>
        <p:nvGrpSpPr>
          <p:cNvPr id="6" name="Group 5">
            <a:extLst>
              <a:ext uri="{FF2B5EF4-FFF2-40B4-BE49-F238E27FC236}">
                <a16:creationId xmlns:a16="http://schemas.microsoft.com/office/drawing/2014/main" id="{F9E8B830-9A79-4C1A-E668-E2B9FC7C6DC8}"/>
              </a:ext>
            </a:extLst>
          </p:cNvPr>
          <p:cNvGrpSpPr/>
          <p:nvPr/>
        </p:nvGrpSpPr>
        <p:grpSpPr>
          <a:xfrm>
            <a:off x="1799772" y="4270109"/>
            <a:ext cx="8527142" cy="1143714"/>
            <a:chOff x="1799772" y="4502333"/>
            <a:chExt cx="8527142" cy="1143714"/>
          </a:xfrm>
        </p:grpSpPr>
        <p:sp>
          <p:nvSpPr>
            <p:cNvPr id="7" name="Rounded Rectangle 6">
              <a:extLst>
                <a:ext uri="{FF2B5EF4-FFF2-40B4-BE49-F238E27FC236}">
                  <a16:creationId xmlns:a16="http://schemas.microsoft.com/office/drawing/2014/main" id="{3FDF63A7-5AD6-609F-D0E2-6382A478C4E1}"/>
                </a:ext>
              </a:extLst>
            </p:cNvPr>
            <p:cNvSpPr/>
            <p:nvPr/>
          </p:nvSpPr>
          <p:spPr>
            <a:xfrm>
              <a:off x="1799772" y="4992904"/>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rebuchet MS" panose="020B0703020202090204" pitchFamily="34" charset="0"/>
                </a:rPr>
                <a:t>Identified Hypercapnia</a:t>
              </a:r>
            </a:p>
          </p:txBody>
        </p:sp>
        <p:sp>
          <p:nvSpPr>
            <p:cNvPr id="8" name="Rounded Rectangle 7">
              <a:extLst>
                <a:ext uri="{FF2B5EF4-FFF2-40B4-BE49-F238E27FC236}">
                  <a16:creationId xmlns:a16="http://schemas.microsoft.com/office/drawing/2014/main" id="{114F7568-AA9B-078B-8435-497D39768B78}"/>
                </a:ext>
              </a:extLst>
            </p:cNvPr>
            <p:cNvSpPr/>
            <p:nvPr/>
          </p:nvSpPr>
          <p:spPr>
            <a:xfrm>
              <a:off x="4013200" y="4992904"/>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rebuchet MS" panose="020B0703020202090204" pitchFamily="34" charset="0"/>
                </a:rPr>
                <a:t>Appropriate diagnostic testing</a:t>
              </a:r>
            </a:p>
          </p:txBody>
        </p:sp>
        <p:sp>
          <p:nvSpPr>
            <p:cNvPr id="9" name="Rounded Rectangle 8">
              <a:extLst>
                <a:ext uri="{FF2B5EF4-FFF2-40B4-BE49-F238E27FC236}">
                  <a16:creationId xmlns:a16="http://schemas.microsoft.com/office/drawing/2014/main" id="{CAE02047-AEFA-52F7-2F61-BE584B5B416F}"/>
                </a:ext>
              </a:extLst>
            </p:cNvPr>
            <p:cNvSpPr/>
            <p:nvPr/>
          </p:nvSpPr>
          <p:spPr>
            <a:xfrm>
              <a:off x="6226628" y="4992904"/>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latin typeface="Trebuchet MS" panose="020B0703020202090204" pitchFamily="34" charset="0"/>
                </a:rPr>
                <a:t>± Qualification for treatments</a:t>
              </a:r>
            </a:p>
          </p:txBody>
        </p:sp>
        <p:sp>
          <p:nvSpPr>
            <p:cNvPr id="10" name="Rounded Rectangle 9">
              <a:extLst>
                <a:ext uri="{FF2B5EF4-FFF2-40B4-BE49-F238E27FC236}">
                  <a16:creationId xmlns:a16="http://schemas.microsoft.com/office/drawing/2014/main" id="{80873168-AFDF-882C-FFEF-2EB653AC3F45}"/>
                </a:ext>
              </a:extLst>
            </p:cNvPr>
            <p:cNvSpPr/>
            <p:nvPr/>
          </p:nvSpPr>
          <p:spPr>
            <a:xfrm>
              <a:off x="8440056" y="4992904"/>
              <a:ext cx="1886858" cy="653143"/>
            </a:xfrm>
            <a:prstGeom prst="roundRect">
              <a:avLst/>
            </a:prstGeom>
            <a:ln w="635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rebuchet MS" panose="020B0703020202090204" pitchFamily="34" charset="0"/>
                </a:rPr>
                <a:t>Effective management</a:t>
              </a:r>
            </a:p>
          </p:txBody>
        </p:sp>
        <p:sp>
          <p:nvSpPr>
            <p:cNvPr id="11" name="Right Arrow 10">
              <a:extLst>
                <a:ext uri="{FF2B5EF4-FFF2-40B4-BE49-F238E27FC236}">
                  <a16:creationId xmlns:a16="http://schemas.microsoft.com/office/drawing/2014/main" id="{7E76642E-68F1-6E5A-834A-AA5A34F51EE4}"/>
                </a:ext>
              </a:extLst>
            </p:cNvPr>
            <p:cNvSpPr/>
            <p:nvPr/>
          </p:nvSpPr>
          <p:spPr>
            <a:xfrm>
              <a:off x="3686630" y="5174328"/>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AD1E0F29-2712-FBC7-5C90-06EDD67CC6BD}"/>
                </a:ext>
              </a:extLst>
            </p:cNvPr>
            <p:cNvSpPr/>
            <p:nvPr/>
          </p:nvSpPr>
          <p:spPr>
            <a:xfrm>
              <a:off x="5885543" y="5181588"/>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FEE4D641-D5B9-35F7-D7F2-0F8AE4EC459C}"/>
                </a:ext>
              </a:extLst>
            </p:cNvPr>
            <p:cNvSpPr/>
            <p:nvPr/>
          </p:nvSpPr>
          <p:spPr>
            <a:xfrm>
              <a:off x="8113486" y="5167074"/>
              <a:ext cx="326570" cy="348342"/>
            </a:xfrm>
            <a:prstGeom prst="rightArrow">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Question Mark with solid fill">
              <a:extLst>
                <a:ext uri="{FF2B5EF4-FFF2-40B4-BE49-F238E27FC236}">
                  <a16:creationId xmlns:a16="http://schemas.microsoft.com/office/drawing/2014/main" id="{EB606A4A-83A2-05D3-0D8A-FEAF4E523B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1664" y="4502333"/>
              <a:ext cx="420905" cy="420905"/>
            </a:xfrm>
            <a:prstGeom prst="rect">
              <a:avLst/>
            </a:prstGeom>
          </p:spPr>
        </p:pic>
      </p:grpSp>
    </p:spTree>
    <p:extLst>
      <p:ext uri="{BB962C8B-B14F-4D97-AF65-F5344CB8AC3E}">
        <p14:creationId xmlns:p14="http://schemas.microsoft.com/office/powerpoint/2010/main" val="1304444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51F7-E6D1-7853-38B4-028D6B9C00B5}"/>
              </a:ext>
            </a:extLst>
          </p:cNvPr>
          <p:cNvSpPr>
            <a:spLocks noGrp="1"/>
          </p:cNvSpPr>
          <p:nvPr>
            <p:ph type="title"/>
          </p:nvPr>
        </p:nvSpPr>
        <p:spPr>
          <a:xfrm>
            <a:off x="838200" y="365125"/>
            <a:ext cx="7081684" cy="1325563"/>
          </a:xfrm>
        </p:spPr>
        <p:txBody>
          <a:bodyPr>
            <a:normAutofit/>
          </a:bodyPr>
          <a:lstStyle/>
          <a:p>
            <a:r>
              <a:rPr lang="en-US" sz="3200" dirty="0"/>
              <a:t>Utah </a:t>
            </a:r>
            <a:r>
              <a:rPr lang="en-US" sz="3200" b="1" dirty="0"/>
              <a:t>All Payor Claims </a:t>
            </a:r>
            <a:r>
              <a:rPr lang="en-US" sz="3200" dirty="0"/>
              <a:t>and </a:t>
            </a:r>
            <a:r>
              <a:rPr lang="en-US" sz="3200" b="1" dirty="0"/>
              <a:t>Health Facilities Databases</a:t>
            </a:r>
          </a:p>
        </p:txBody>
      </p:sp>
      <p:sp>
        <p:nvSpPr>
          <p:cNvPr id="4" name="Text Placeholder 2">
            <a:extLst>
              <a:ext uri="{FF2B5EF4-FFF2-40B4-BE49-F238E27FC236}">
                <a16:creationId xmlns:a16="http://schemas.microsoft.com/office/drawing/2014/main" id="{FCB5EA9A-EF17-6807-1158-3EA842B87565}"/>
              </a:ext>
            </a:extLst>
          </p:cNvPr>
          <p:cNvSpPr txBox="1">
            <a:spLocks/>
          </p:cNvSpPr>
          <p:nvPr/>
        </p:nvSpPr>
        <p:spPr>
          <a:xfrm>
            <a:off x="667398" y="1824435"/>
            <a:ext cx="10910086" cy="388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All hospitalizations (90 % commercially-insured, ≈ 70 % other care from ’15-’19</a:t>
            </a:r>
          </a:p>
          <a:p>
            <a:pPr marL="0" indent="0">
              <a:buFont typeface="Arial" panose="020B0604020202020204" pitchFamily="34" charset="0"/>
              <a:buNone/>
            </a:pPr>
            <a:r>
              <a:rPr lang="en-US" sz="2200" dirty="0"/>
              <a:t>Inpatient &amp; Emergency Encounters with Hypercapnic Resp. Failure  ICD-10-CM</a:t>
            </a:r>
          </a:p>
        </p:txBody>
      </p:sp>
      <p:pic>
        <p:nvPicPr>
          <p:cNvPr id="5" name="Picture 4">
            <a:extLst>
              <a:ext uri="{FF2B5EF4-FFF2-40B4-BE49-F238E27FC236}">
                <a16:creationId xmlns:a16="http://schemas.microsoft.com/office/drawing/2014/main" id="{0AE25911-0ABD-47CB-9DB7-76F510021C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5999" y="385205"/>
            <a:ext cx="1029766" cy="1325563"/>
          </a:xfrm>
          <a:prstGeom prst="rect">
            <a:avLst/>
          </a:prstGeom>
        </p:spPr>
      </p:pic>
      <p:pic>
        <p:nvPicPr>
          <p:cNvPr id="6" name="Graphic 5">
            <a:extLst>
              <a:ext uri="{FF2B5EF4-FFF2-40B4-BE49-F238E27FC236}">
                <a16:creationId xmlns:a16="http://schemas.microsoft.com/office/drawing/2014/main" id="{F3E3598F-4A71-A13E-FD33-3C4D5D291961}"/>
              </a:ext>
            </a:extLst>
          </p:cNvPr>
          <p:cNvPicPr>
            <a:picLocks noChangeAspect="1"/>
          </p:cNvPicPr>
          <p:nvPr/>
        </p:nvPicPr>
        <p:blipFill>
          <a:blip r:embed="rId4">
            <a:extLst>
              <a:ext uri="{96DAC541-7B7A-43D3-8B79-37D633B846F1}">
                <asvg:svgBlip xmlns:asvg="http://schemas.microsoft.com/office/drawing/2016/SVG/main" r:embed="rId5"/>
              </a:ext>
            </a:extLst>
          </a:blip>
          <a:srcRect t="2351" b="2351"/>
          <a:stretch/>
        </p:blipFill>
        <p:spPr>
          <a:xfrm>
            <a:off x="2220233" y="2693860"/>
            <a:ext cx="7144992" cy="3939823"/>
          </a:xfrm>
          <a:prstGeom prst="rect">
            <a:avLst/>
          </a:prstGeom>
        </p:spPr>
      </p:pic>
      <p:sp>
        <p:nvSpPr>
          <p:cNvPr id="7" name="TextBox 6">
            <a:extLst>
              <a:ext uri="{FF2B5EF4-FFF2-40B4-BE49-F238E27FC236}">
                <a16:creationId xmlns:a16="http://schemas.microsoft.com/office/drawing/2014/main" id="{4A1D5F64-CFE9-CB91-59D3-D6F2F30FF68D}"/>
              </a:ext>
            </a:extLst>
          </p:cNvPr>
          <p:cNvSpPr txBox="1"/>
          <p:nvPr/>
        </p:nvSpPr>
        <p:spPr>
          <a:xfrm>
            <a:off x="8547618" y="473908"/>
            <a:ext cx="2897126" cy="1107996"/>
          </a:xfrm>
          <a:prstGeom prst="rect">
            <a:avLst/>
          </a:prstGeom>
          <a:noFill/>
        </p:spPr>
        <p:txBody>
          <a:bodyPr wrap="square">
            <a:spAutoFit/>
          </a:bodyPr>
          <a:lstStyle/>
          <a:p>
            <a:r>
              <a:rPr lang="en-US" sz="2200" b="0" i="0" u="none" strike="noStrike" dirty="0">
                <a:solidFill>
                  <a:srgbClr val="000000"/>
                </a:solidFill>
                <a:effectLst/>
                <a:latin typeface="Aptos" panose="020B0004020202020204" pitchFamily="34" charset="0"/>
              </a:rPr>
              <a:t>CO₂-PATH (Post-</a:t>
            </a:r>
            <a:r>
              <a:rPr lang="en-US" sz="2200" dirty="0">
                <a:solidFill>
                  <a:srgbClr val="000000"/>
                </a:solidFill>
                <a:latin typeface="Aptos" panose="020B0004020202020204" pitchFamily="34" charset="0"/>
              </a:rPr>
              <a:t>A</a:t>
            </a:r>
            <a:r>
              <a:rPr lang="en-US" sz="2200" b="0" i="0" u="none" strike="noStrike" dirty="0">
                <a:solidFill>
                  <a:srgbClr val="000000"/>
                </a:solidFill>
                <a:effectLst/>
                <a:latin typeface="Aptos" panose="020B0004020202020204" pitchFamily="34" charset="0"/>
              </a:rPr>
              <a:t>cute Trajectories of Hypercapnia) Cohort</a:t>
            </a:r>
            <a:endParaRPr lang="en-US" sz="2200" dirty="0"/>
          </a:p>
        </p:txBody>
      </p:sp>
    </p:spTree>
    <p:extLst>
      <p:ext uri="{BB962C8B-B14F-4D97-AF65-F5344CB8AC3E}">
        <p14:creationId xmlns:p14="http://schemas.microsoft.com/office/powerpoint/2010/main" val="296243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E8BE-0951-4138-2795-D0B821A2FD40}"/>
              </a:ext>
            </a:extLst>
          </p:cNvPr>
          <p:cNvSpPr>
            <a:spLocks noGrp="1"/>
          </p:cNvSpPr>
          <p:nvPr>
            <p:ph type="title"/>
          </p:nvPr>
        </p:nvSpPr>
        <p:spPr/>
        <p:txBody>
          <a:bodyPr>
            <a:normAutofit/>
          </a:bodyPr>
          <a:lstStyle/>
          <a:p>
            <a:r>
              <a:rPr lang="en-US" sz="3200" dirty="0"/>
              <a:t>Post-discharge workflow: </a:t>
            </a:r>
          </a:p>
        </p:txBody>
      </p:sp>
      <p:sp>
        <p:nvSpPr>
          <p:cNvPr id="4" name="Rounded Rectangle 3">
            <a:extLst>
              <a:ext uri="{FF2B5EF4-FFF2-40B4-BE49-F238E27FC236}">
                <a16:creationId xmlns:a16="http://schemas.microsoft.com/office/drawing/2014/main" id="{A973A0EE-12E6-43C7-3653-9CA765CF6E1C}"/>
              </a:ext>
            </a:extLst>
          </p:cNvPr>
          <p:cNvSpPr/>
          <p:nvPr/>
        </p:nvSpPr>
        <p:spPr>
          <a:xfrm>
            <a:off x="575187" y="1474839"/>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Discharge after Hypercapnia</a:t>
            </a:r>
          </a:p>
        </p:txBody>
      </p:sp>
      <p:sp>
        <p:nvSpPr>
          <p:cNvPr id="7" name="Rounded Rectangle 6">
            <a:extLst>
              <a:ext uri="{FF2B5EF4-FFF2-40B4-BE49-F238E27FC236}">
                <a16:creationId xmlns:a16="http://schemas.microsoft.com/office/drawing/2014/main" id="{6AC5A4F6-A3CA-1375-E97A-67127A60E402}"/>
              </a:ext>
            </a:extLst>
          </p:cNvPr>
          <p:cNvSpPr/>
          <p:nvPr/>
        </p:nvSpPr>
        <p:spPr>
          <a:xfrm>
            <a:off x="2433482" y="1474839"/>
            <a:ext cx="1907459"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Discharging Provider Prescribes HMV</a:t>
            </a:r>
          </a:p>
        </p:txBody>
      </p:sp>
      <p:sp>
        <p:nvSpPr>
          <p:cNvPr id="8" name="Rounded Rectangle 7">
            <a:extLst>
              <a:ext uri="{FF2B5EF4-FFF2-40B4-BE49-F238E27FC236}">
                <a16:creationId xmlns:a16="http://schemas.microsoft.com/office/drawing/2014/main" id="{CCA29EC9-B4D7-6A27-1346-7C1AF1E51D14}"/>
              </a:ext>
            </a:extLst>
          </p:cNvPr>
          <p:cNvSpPr/>
          <p:nvPr/>
        </p:nvSpPr>
        <p:spPr>
          <a:xfrm>
            <a:off x="4419601" y="1474839"/>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DME Company Receives Order  </a:t>
            </a:r>
          </a:p>
        </p:txBody>
      </p:sp>
      <p:sp>
        <p:nvSpPr>
          <p:cNvPr id="9" name="Rounded Rectangle 8">
            <a:extLst>
              <a:ext uri="{FF2B5EF4-FFF2-40B4-BE49-F238E27FC236}">
                <a16:creationId xmlns:a16="http://schemas.microsoft.com/office/drawing/2014/main" id="{834D0013-114D-E0A3-ECF9-6F9BE3DF1A5C}"/>
              </a:ext>
            </a:extLst>
          </p:cNvPr>
          <p:cNvSpPr/>
          <p:nvPr/>
        </p:nvSpPr>
        <p:spPr>
          <a:xfrm>
            <a:off x="2433481" y="2800402"/>
            <a:ext cx="1907459"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Discharging Provider Refers to PDNs</a:t>
            </a:r>
          </a:p>
        </p:txBody>
      </p:sp>
      <p:sp>
        <p:nvSpPr>
          <p:cNvPr id="10" name="Rounded Rectangle 9">
            <a:extLst>
              <a:ext uri="{FF2B5EF4-FFF2-40B4-BE49-F238E27FC236}">
                <a16:creationId xmlns:a16="http://schemas.microsoft.com/office/drawing/2014/main" id="{76F6C1EE-D426-1611-6BAB-6C47C2280263}"/>
              </a:ext>
            </a:extLst>
          </p:cNvPr>
          <p:cNvSpPr/>
          <p:nvPr/>
        </p:nvSpPr>
        <p:spPr>
          <a:xfrm>
            <a:off x="6282816" y="1474839"/>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DME Company Sends RT for Setup</a:t>
            </a:r>
          </a:p>
        </p:txBody>
      </p:sp>
      <p:sp>
        <p:nvSpPr>
          <p:cNvPr id="12" name="Rounded Rectangle 11">
            <a:extLst>
              <a:ext uri="{FF2B5EF4-FFF2-40B4-BE49-F238E27FC236}">
                <a16:creationId xmlns:a16="http://schemas.microsoft.com/office/drawing/2014/main" id="{EEE1C903-07B2-7349-391D-793D97C06788}"/>
              </a:ext>
            </a:extLst>
          </p:cNvPr>
          <p:cNvSpPr/>
          <p:nvPr/>
        </p:nvSpPr>
        <p:spPr>
          <a:xfrm>
            <a:off x="2433480" y="4125965"/>
            <a:ext cx="1907459"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Discharging Provider orders Sleep Referral</a:t>
            </a:r>
          </a:p>
        </p:txBody>
      </p:sp>
      <p:sp>
        <p:nvSpPr>
          <p:cNvPr id="13" name="Rounded Rectangle 12">
            <a:extLst>
              <a:ext uri="{FF2B5EF4-FFF2-40B4-BE49-F238E27FC236}">
                <a16:creationId xmlns:a16="http://schemas.microsoft.com/office/drawing/2014/main" id="{A8C7C04F-40D7-CE61-ED4A-A8D7969A548D}"/>
              </a:ext>
            </a:extLst>
          </p:cNvPr>
          <p:cNvSpPr/>
          <p:nvPr/>
        </p:nvSpPr>
        <p:spPr>
          <a:xfrm>
            <a:off x="8146026" y="1479757"/>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DME RT educates family</a:t>
            </a:r>
          </a:p>
        </p:txBody>
      </p:sp>
      <p:sp>
        <p:nvSpPr>
          <p:cNvPr id="14" name="Rounded Rectangle 13">
            <a:extLst>
              <a:ext uri="{FF2B5EF4-FFF2-40B4-BE49-F238E27FC236}">
                <a16:creationId xmlns:a16="http://schemas.microsoft.com/office/drawing/2014/main" id="{16B488FE-6A95-B121-85C9-A2825E8BB434}"/>
              </a:ext>
            </a:extLst>
          </p:cNvPr>
          <p:cNvSpPr/>
          <p:nvPr/>
        </p:nvSpPr>
        <p:spPr>
          <a:xfrm>
            <a:off x="4419601" y="2800402"/>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Scheduled with </a:t>
            </a:r>
            <a:r>
              <a:rPr lang="en-US" dirty="0" err="1"/>
              <a:t>Pulm</a:t>
            </a:r>
            <a:r>
              <a:rPr lang="en-US" dirty="0"/>
              <a:t> Provider</a:t>
            </a:r>
          </a:p>
        </p:txBody>
      </p:sp>
      <p:sp>
        <p:nvSpPr>
          <p:cNvPr id="15" name="Rounded Rectangle 14">
            <a:extLst>
              <a:ext uri="{FF2B5EF4-FFF2-40B4-BE49-F238E27FC236}">
                <a16:creationId xmlns:a16="http://schemas.microsoft.com/office/drawing/2014/main" id="{4C24245C-D887-5025-5FE9-76C73440749B}"/>
              </a:ext>
            </a:extLst>
          </p:cNvPr>
          <p:cNvSpPr/>
          <p:nvPr/>
        </p:nvSpPr>
        <p:spPr>
          <a:xfrm>
            <a:off x="4424520" y="4147423"/>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In-lab PSG ordered</a:t>
            </a:r>
          </a:p>
        </p:txBody>
      </p:sp>
      <p:sp>
        <p:nvSpPr>
          <p:cNvPr id="16" name="Rounded Rectangle 15">
            <a:extLst>
              <a:ext uri="{FF2B5EF4-FFF2-40B4-BE49-F238E27FC236}">
                <a16:creationId xmlns:a16="http://schemas.microsoft.com/office/drawing/2014/main" id="{1FDD1993-6E88-A4A4-D221-C0D6E80768FF}"/>
              </a:ext>
            </a:extLst>
          </p:cNvPr>
          <p:cNvSpPr/>
          <p:nvPr/>
        </p:nvSpPr>
        <p:spPr>
          <a:xfrm>
            <a:off x="6282815" y="2800402"/>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PFTs before provider visit</a:t>
            </a:r>
          </a:p>
        </p:txBody>
      </p:sp>
      <p:sp>
        <p:nvSpPr>
          <p:cNvPr id="17" name="Rounded Rectangle 16">
            <a:extLst>
              <a:ext uri="{FF2B5EF4-FFF2-40B4-BE49-F238E27FC236}">
                <a16:creationId xmlns:a16="http://schemas.microsoft.com/office/drawing/2014/main" id="{7AF9121D-1027-1869-70FC-DABD5380003E}"/>
              </a:ext>
            </a:extLst>
          </p:cNvPr>
          <p:cNvSpPr/>
          <p:nvPr/>
        </p:nvSpPr>
        <p:spPr>
          <a:xfrm>
            <a:off x="6282815" y="4147423"/>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PSG Completed</a:t>
            </a:r>
          </a:p>
        </p:txBody>
      </p:sp>
      <p:sp>
        <p:nvSpPr>
          <p:cNvPr id="18" name="Rounded Rectangle 17">
            <a:extLst>
              <a:ext uri="{FF2B5EF4-FFF2-40B4-BE49-F238E27FC236}">
                <a16:creationId xmlns:a16="http://schemas.microsoft.com/office/drawing/2014/main" id="{D8F7A522-7CC7-CBD8-6A6C-9194BC5F28C4}"/>
              </a:ext>
            </a:extLst>
          </p:cNvPr>
          <p:cNvSpPr/>
          <p:nvPr/>
        </p:nvSpPr>
        <p:spPr>
          <a:xfrm>
            <a:off x="8146026" y="4155461"/>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Discuss with Sleep provider</a:t>
            </a:r>
          </a:p>
        </p:txBody>
      </p:sp>
      <p:sp>
        <p:nvSpPr>
          <p:cNvPr id="20" name="Rounded Rectangle 19">
            <a:extLst>
              <a:ext uri="{FF2B5EF4-FFF2-40B4-BE49-F238E27FC236}">
                <a16:creationId xmlns:a16="http://schemas.microsoft.com/office/drawing/2014/main" id="{1C0910CF-28E9-0D88-2916-D298D7DA2052}"/>
              </a:ext>
            </a:extLst>
          </p:cNvPr>
          <p:cNvSpPr/>
          <p:nvPr/>
        </p:nvSpPr>
        <p:spPr>
          <a:xfrm>
            <a:off x="8146026" y="2813357"/>
            <a:ext cx="1784555" cy="1091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Discuss with </a:t>
            </a:r>
            <a:r>
              <a:rPr lang="en-US" b="1" dirty="0" err="1"/>
              <a:t>Pulm</a:t>
            </a:r>
            <a:r>
              <a:rPr lang="en-US" b="1" dirty="0"/>
              <a:t> provider</a:t>
            </a:r>
          </a:p>
        </p:txBody>
      </p:sp>
      <p:sp>
        <p:nvSpPr>
          <p:cNvPr id="21" name="Right Arrow 20">
            <a:extLst>
              <a:ext uri="{FF2B5EF4-FFF2-40B4-BE49-F238E27FC236}">
                <a16:creationId xmlns:a16="http://schemas.microsoft.com/office/drawing/2014/main" id="{0C528ED8-8902-C76F-4EAB-34E4C31CE8D9}"/>
              </a:ext>
            </a:extLst>
          </p:cNvPr>
          <p:cNvSpPr/>
          <p:nvPr/>
        </p:nvSpPr>
        <p:spPr>
          <a:xfrm>
            <a:off x="2315495" y="3196811"/>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14BAC9D5-5FD4-117F-AD99-A834222B8740}"/>
              </a:ext>
            </a:extLst>
          </p:cNvPr>
          <p:cNvSpPr/>
          <p:nvPr/>
        </p:nvSpPr>
        <p:spPr>
          <a:xfrm>
            <a:off x="2330241" y="1890690"/>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4128E07A-68E1-40B8-C847-51FA493B54AB}"/>
              </a:ext>
            </a:extLst>
          </p:cNvPr>
          <p:cNvSpPr/>
          <p:nvPr/>
        </p:nvSpPr>
        <p:spPr>
          <a:xfrm>
            <a:off x="2320414" y="4499585"/>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5FB3BC8B-3277-D225-9225-5D2A501731A9}"/>
              </a:ext>
            </a:extLst>
          </p:cNvPr>
          <p:cNvSpPr/>
          <p:nvPr/>
        </p:nvSpPr>
        <p:spPr>
          <a:xfrm>
            <a:off x="4272115" y="4534001"/>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DB9368B3-9421-0FE5-50C4-288A9A0B9888}"/>
              </a:ext>
            </a:extLst>
          </p:cNvPr>
          <p:cNvSpPr/>
          <p:nvPr/>
        </p:nvSpPr>
        <p:spPr>
          <a:xfrm>
            <a:off x="6150076" y="4538920"/>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5C3EE36C-31C6-A936-087C-C631217B81A1}"/>
              </a:ext>
            </a:extLst>
          </p:cNvPr>
          <p:cNvSpPr/>
          <p:nvPr/>
        </p:nvSpPr>
        <p:spPr>
          <a:xfrm>
            <a:off x="7983787" y="4543840"/>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F6A03308-4378-8C43-B6D4-966AE0E2A038}"/>
              </a:ext>
            </a:extLst>
          </p:cNvPr>
          <p:cNvSpPr/>
          <p:nvPr/>
        </p:nvSpPr>
        <p:spPr>
          <a:xfrm>
            <a:off x="4267196" y="3201731"/>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CCF9CA6C-17A0-C317-86A4-FD2AC30EE6E5}"/>
              </a:ext>
            </a:extLst>
          </p:cNvPr>
          <p:cNvSpPr/>
          <p:nvPr/>
        </p:nvSpPr>
        <p:spPr>
          <a:xfrm>
            <a:off x="6130404" y="3191903"/>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06612DA6-E37E-2630-50C1-4D7EB8B4778E}"/>
              </a:ext>
            </a:extLst>
          </p:cNvPr>
          <p:cNvSpPr/>
          <p:nvPr/>
        </p:nvSpPr>
        <p:spPr>
          <a:xfrm>
            <a:off x="8052607" y="3196823"/>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E7C194AD-35A4-FE6E-E5B5-75B1A0170AD8}"/>
              </a:ext>
            </a:extLst>
          </p:cNvPr>
          <p:cNvSpPr/>
          <p:nvPr/>
        </p:nvSpPr>
        <p:spPr>
          <a:xfrm>
            <a:off x="8057525" y="1874391"/>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8B37ACAE-883C-73C7-0134-610385E3A627}"/>
              </a:ext>
            </a:extLst>
          </p:cNvPr>
          <p:cNvSpPr/>
          <p:nvPr/>
        </p:nvSpPr>
        <p:spPr>
          <a:xfrm>
            <a:off x="6159902" y="1879311"/>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C574AC78-2890-21B9-4CA0-759F7249DB0F}"/>
              </a:ext>
            </a:extLst>
          </p:cNvPr>
          <p:cNvSpPr/>
          <p:nvPr/>
        </p:nvSpPr>
        <p:spPr>
          <a:xfrm>
            <a:off x="4262279" y="1884231"/>
            <a:ext cx="206477" cy="31330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E9340B4E-3228-ABBF-4DCD-5A2B5F74E7F7}"/>
              </a:ext>
            </a:extLst>
          </p:cNvPr>
          <p:cNvSpPr>
            <a:spLocks noGrp="1"/>
          </p:cNvSpPr>
          <p:nvPr>
            <p:ph idx="1"/>
          </p:nvPr>
        </p:nvSpPr>
        <p:spPr>
          <a:xfrm>
            <a:off x="3303638" y="5833197"/>
            <a:ext cx="8050161" cy="343765"/>
          </a:xfrm>
        </p:spPr>
        <p:txBody>
          <a:bodyPr>
            <a:noAutofit/>
          </a:bodyPr>
          <a:lstStyle/>
          <a:p>
            <a:pPr marL="0" indent="0">
              <a:buNone/>
            </a:pPr>
            <a:r>
              <a:rPr lang="en-US" sz="2200" b="1" dirty="0"/>
              <a:t>Many(!) </a:t>
            </a:r>
            <a:r>
              <a:rPr lang="en-US" sz="2200" dirty="0"/>
              <a:t>opportunities for pathway to de-rail</a:t>
            </a:r>
          </a:p>
        </p:txBody>
      </p:sp>
    </p:spTree>
    <p:extLst>
      <p:ext uri="{BB962C8B-B14F-4D97-AF65-F5344CB8AC3E}">
        <p14:creationId xmlns:p14="http://schemas.microsoft.com/office/powerpoint/2010/main" val="247398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4EEB-457F-8A38-4886-3BE50D107D2B}"/>
              </a:ext>
            </a:extLst>
          </p:cNvPr>
          <p:cNvSpPr>
            <a:spLocks noGrp="1"/>
          </p:cNvSpPr>
          <p:nvPr>
            <p:ph type="title"/>
          </p:nvPr>
        </p:nvSpPr>
        <p:spPr/>
        <p:txBody>
          <a:bodyPr>
            <a:normAutofit/>
          </a:bodyPr>
          <a:lstStyle/>
          <a:p>
            <a:r>
              <a:rPr lang="en-US" sz="3200" dirty="0"/>
              <a:t>Clinical Implications </a:t>
            </a:r>
            <a:r>
              <a:rPr lang="en-US" sz="3200" dirty="0">
                <a:latin typeface="Aptos" panose="020B0004020202020204" pitchFamily="34" charset="0"/>
                <a:cs typeface="Calibri" panose="020F0502020204030204" pitchFamily="34" charset="0"/>
              </a:rPr>
              <a:t>→ Ongoing </a:t>
            </a:r>
            <a:r>
              <a:rPr lang="en-US" sz="3200" dirty="0"/>
              <a:t>Research Efforts: </a:t>
            </a:r>
          </a:p>
        </p:txBody>
      </p:sp>
      <p:sp>
        <p:nvSpPr>
          <p:cNvPr id="3" name="Content Placeholder 2">
            <a:extLst>
              <a:ext uri="{FF2B5EF4-FFF2-40B4-BE49-F238E27FC236}">
                <a16:creationId xmlns:a16="http://schemas.microsoft.com/office/drawing/2014/main" id="{D223AE18-9F79-A232-2B1B-8FB7B15FA48B}"/>
              </a:ext>
            </a:extLst>
          </p:cNvPr>
          <p:cNvSpPr>
            <a:spLocks noGrp="1"/>
          </p:cNvSpPr>
          <p:nvPr>
            <p:ph idx="1"/>
          </p:nvPr>
        </p:nvSpPr>
        <p:spPr/>
        <p:txBody>
          <a:bodyPr>
            <a:normAutofit/>
          </a:bodyPr>
          <a:lstStyle/>
          <a:p>
            <a:r>
              <a:rPr lang="en-US" sz="2200" dirty="0">
                <a:latin typeface="Aptos" panose="020B0004020202020204" pitchFamily="34" charset="0"/>
              </a:rPr>
              <a:t>Current burden of disease and health system performance needs further benchmarking </a:t>
            </a:r>
          </a:p>
          <a:p>
            <a:pPr lvl="1"/>
            <a:r>
              <a:rPr lang="en-US" sz="2200" dirty="0">
                <a:solidFill>
                  <a:srgbClr val="000000"/>
                </a:solidFill>
                <a:latin typeface="Aptos" panose="020B0004020202020204" pitchFamily="34" charset="0"/>
              </a:rPr>
              <a:t>Patients with hypercapnic respiratory failure by ICD, ABG, VBG </a:t>
            </a:r>
            <a:r>
              <a:rPr lang="en-US" sz="2200" dirty="0">
                <a:latin typeface="Aptos" panose="020B0004020202020204" pitchFamily="34" charset="0"/>
                <a:cs typeface="Calibri" panose="020F0502020204030204" pitchFamily="34" charset="0"/>
              </a:rPr>
              <a:t>→ testing, emergency care, and mortality rates across the state </a:t>
            </a:r>
            <a:r>
              <a:rPr lang="en-US" sz="2200" b="1" dirty="0">
                <a:latin typeface="Aptos" panose="020B0004020202020204" pitchFamily="34" charset="0"/>
              </a:rPr>
              <a:t>(</a:t>
            </a:r>
            <a:r>
              <a:rPr lang="en-US" sz="2200" b="1" dirty="0">
                <a:solidFill>
                  <a:srgbClr val="000000"/>
                </a:solidFill>
                <a:latin typeface="Aptos" panose="020B0004020202020204" pitchFamily="34" charset="0"/>
              </a:rPr>
              <a:t>CO₂-PATH Cohort)</a:t>
            </a:r>
          </a:p>
          <a:p>
            <a:pPr marL="457200" lvl="1" indent="0">
              <a:buNone/>
            </a:pPr>
            <a:endParaRPr lang="en-US" sz="2200" b="1" dirty="0">
              <a:latin typeface="Aptos" panose="020B0004020202020204" pitchFamily="34" charset="0"/>
            </a:endParaRPr>
          </a:p>
          <a:p>
            <a:r>
              <a:rPr lang="en-US" sz="2200" dirty="0">
                <a:latin typeface="Aptos" panose="020B0004020202020204" pitchFamily="34" charset="0"/>
              </a:rPr>
              <a:t>Risk-based, rather than diagnosis-based, referral method likely optimal to allow expedited workup and empiric management when needed</a:t>
            </a:r>
          </a:p>
          <a:p>
            <a:pPr lvl="1"/>
            <a:r>
              <a:rPr lang="en-US" sz="2200" dirty="0">
                <a:latin typeface="Aptos" panose="020B0004020202020204" pitchFamily="34" charset="0"/>
              </a:rPr>
              <a:t>Testing needs; qualification criteria; early post-discharge coordination.</a:t>
            </a:r>
          </a:p>
          <a:p>
            <a:pPr lvl="1"/>
            <a:r>
              <a:rPr lang="en-US" sz="2200" dirty="0">
                <a:latin typeface="Aptos" panose="020B0004020202020204" pitchFamily="34" charset="0"/>
              </a:rPr>
              <a:t>Risk stratification (cost, utilization) of patients with hypercapnic respiratory failure who receive care at Intermountain via Select Health </a:t>
            </a:r>
            <a:r>
              <a:rPr lang="en-US" sz="2200" b="1" dirty="0">
                <a:latin typeface="Aptos" panose="020B0004020202020204" pitchFamily="34" charset="0"/>
              </a:rPr>
              <a:t>(AIM-HIGH) </a:t>
            </a:r>
          </a:p>
          <a:p>
            <a:pPr lvl="1"/>
            <a:endParaRPr lang="en-US" sz="2200" dirty="0">
              <a:latin typeface="Aptos" panose="020B0004020202020204" pitchFamily="34" charset="0"/>
            </a:endParaRPr>
          </a:p>
        </p:txBody>
      </p:sp>
    </p:spTree>
    <p:extLst>
      <p:ext uri="{BB962C8B-B14F-4D97-AF65-F5344CB8AC3E}">
        <p14:creationId xmlns:p14="http://schemas.microsoft.com/office/powerpoint/2010/main" val="287709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30EE-E6E9-FC4A-7908-CD2CDA49FC28}"/>
              </a:ext>
            </a:extLst>
          </p:cNvPr>
          <p:cNvSpPr>
            <a:spLocks noGrp="1"/>
          </p:cNvSpPr>
          <p:nvPr>
            <p:ph type="title"/>
          </p:nvPr>
        </p:nvSpPr>
        <p:spPr/>
        <p:txBody>
          <a:bodyPr>
            <a:normAutofit/>
          </a:bodyPr>
          <a:lstStyle/>
          <a:p>
            <a:r>
              <a:rPr lang="en-US" sz="3200" dirty="0"/>
              <a:t>Chronic Resp. Failure @ Schmidt: capacity and referral gates</a:t>
            </a:r>
          </a:p>
        </p:txBody>
      </p:sp>
      <p:sp>
        <p:nvSpPr>
          <p:cNvPr id="3" name="Content Placeholder 2">
            <a:extLst>
              <a:ext uri="{FF2B5EF4-FFF2-40B4-BE49-F238E27FC236}">
                <a16:creationId xmlns:a16="http://schemas.microsoft.com/office/drawing/2014/main" id="{169D8357-CA01-B571-0DCB-91D1F550DB1F}"/>
              </a:ext>
            </a:extLst>
          </p:cNvPr>
          <p:cNvSpPr>
            <a:spLocks noGrp="1"/>
          </p:cNvSpPr>
          <p:nvPr>
            <p:ph idx="1"/>
          </p:nvPr>
        </p:nvSpPr>
        <p:spPr/>
        <p:txBody>
          <a:bodyPr>
            <a:normAutofit lnSpcReduction="10000"/>
          </a:bodyPr>
          <a:lstStyle/>
          <a:p>
            <a:pPr marL="0" indent="0">
              <a:buNone/>
            </a:pPr>
            <a:r>
              <a:rPr lang="en-US" sz="2200" dirty="0"/>
              <a:t>Three referral streams: </a:t>
            </a:r>
          </a:p>
          <a:p>
            <a:r>
              <a:rPr lang="en-US" sz="2200" dirty="0"/>
              <a:t>High-risk post-discharge (via PDNs)</a:t>
            </a:r>
          </a:p>
          <a:p>
            <a:r>
              <a:rPr lang="en-US" sz="2200" dirty="0"/>
              <a:t>Internal clinic referrals/</a:t>
            </a:r>
            <a:r>
              <a:rPr lang="en-US" sz="2200" dirty="0" err="1"/>
              <a:t>comgmt</a:t>
            </a:r>
            <a:r>
              <a:rPr lang="en-US" sz="2200" dirty="0"/>
              <a:t> </a:t>
            </a:r>
            <a:r>
              <a:rPr lang="en-US" sz="2200" b="1" dirty="0"/>
              <a:t>potential </a:t>
            </a:r>
            <a:r>
              <a:rPr lang="en-US" sz="2200" dirty="0"/>
              <a:t>NIV starts</a:t>
            </a:r>
          </a:p>
          <a:p>
            <a:r>
              <a:rPr lang="en-US" sz="2200" dirty="0"/>
              <a:t>Neuromuscular disorders clinic  </a:t>
            </a:r>
          </a:p>
          <a:p>
            <a:pPr marL="0" indent="0">
              <a:buNone/>
            </a:pPr>
            <a:endParaRPr lang="en-US" sz="2200" dirty="0"/>
          </a:p>
          <a:p>
            <a:pPr marL="0" indent="0">
              <a:buNone/>
            </a:pPr>
            <a:r>
              <a:rPr lang="en-US" sz="2200" dirty="0"/>
              <a:t>Additional potential sources: </a:t>
            </a:r>
          </a:p>
          <a:p>
            <a:r>
              <a:rPr lang="en-US" sz="2200" dirty="0"/>
              <a:t>PMR, post-acute facilities, Re-triage from Sleep. </a:t>
            </a:r>
          </a:p>
          <a:p>
            <a:r>
              <a:rPr lang="en-US" sz="2200" dirty="0"/>
              <a:t>Tele pulmonary / Remote? </a:t>
            </a:r>
          </a:p>
          <a:p>
            <a:r>
              <a:rPr lang="en-US" sz="2200" dirty="0"/>
              <a:t>Referral criteria? (~500 ICD; 4000 blood gas yearly system-wide)</a:t>
            </a:r>
          </a:p>
          <a:p>
            <a:endParaRPr lang="en-US" sz="2200" dirty="0"/>
          </a:p>
          <a:p>
            <a:r>
              <a:rPr lang="en-US" sz="2200" b="1" dirty="0"/>
              <a:t>How to refer: </a:t>
            </a:r>
            <a:r>
              <a:rPr lang="en-US" sz="2200" dirty="0" err="1"/>
              <a:t>iCentra</a:t>
            </a:r>
            <a:r>
              <a:rPr lang="en-US" sz="2200" dirty="0"/>
              <a:t>/Epic message (Brian Locke) or </a:t>
            </a:r>
            <a:r>
              <a:rPr lang="en-US" sz="2200" dirty="0" err="1"/>
              <a:t>brian.locke@imail.org</a:t>
            </a:r>
            <a:r>
              <a:rPr lang="en-US" sz="2200" dirty="0"/>
              <a:t> </a:t>
            </a:r>
          </a:p>
          <a:p>
            <a:endParaRPr lang="en-US" dirty="0"/>
          </a:p>
        </p:txBody>
      </p:sp>
      <p:sp>
        <p:nvSpPr>
          <p:cNvPr id="5" name="Rounded Rectangle 4">
            <a:extLst>
              <a:ext uri="{FF2B5EF4-FFF2-40B4-BE49-F238E27FC236}">
                <a16:creationId xmlns:a16="http://schemas.microsoft.com/office/drawing/2014/main" id="{E3719004-0C65-0C45-6059-25A2CC6521B1}"/>
              </a:ext>
            </a:extLst>
          </p:cNvPr>
          <p:cNvSpPr/>
          <p:nvPr/>
        </p:nvSpPr>
        <p:spPr>
          <a:xfrm>
            <a:off x="8185355" y="2374490"/>
            <a:ext cx="3642851" cy="16960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200" dirty="0"/>
              <a:t>50ish patients managed. </a:t>
            </a:r>
          </a:p>
          <a:p>
            <a:r>
              <a:rPr lang="en-US" sz="2200" dirty="0"/>
              <a:t>PDNs: Claire Davies and Megan Hepworth</a:t>
            </a:r>
          </a:p>
          <a:p>
            <a:r>
              <a:rPr lang="en-US" sz="2200" dirty="0"/>
              <a:t>~1 clinic per week &amp; </a:t>
            </a:r>
            <a:r>
              <a:rPr lang="en-US" sz="2200" dirty="0" err="1"/>
              <a:t>add’n</a:t>
            </a:r>
            <a:r>
              <a:rPr lang="en-US" sz="2200" dirty="0"/>
              <a:t> PDN visits</a:t>
            </a:r>
          </a:p>
        </p:txBody>
      </p:sp>
    </p:spTree>
    <p:extLst>
      <p:ext uri="{BB962C8B-B14F-4D97-AF65-F5344CB8AC3E}">
        <p14:creationId xmlns:p14="http://schemas.microsoft.com/office/powerpoint/2010/main" val="129060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96EC-2F6D-B68D-0846-D17C649D59E9}"/>
              </a:ext>
            </a:extLst>
          </p:cNvPr>
          <p:cNvSpPr>
            <a:spLocks noGrp="1"/>
          </p:cNvSpPr>
          <p:nvPr>
            <p:ph type="title"/>
          </p:nvPr>
        </p:nvSpPr>
        <p:spPr/>
        <p:txBody>
          <a:bodyPr>
            <a:normAutofit/>
          </a:bodyPr>
          <a:lstStyle/>
          <a:p>
            <a:r>
              <a:rPr lang="en-US" sz="3200" dirty="0"/>
              <a:t>Hypercapnic Respiratory </a:t>
            </a:r>
            <a:r>
              <a:rPr lang="en-US" sz="3200" b="1" dirty="0"/>
              <a:t>Failure</a:t>
            </a:r>
            <a:r>
              <a:rPr lang="en-US" sz="3200" dirty="0"/>
              <a:t>: </a:t>
            </a:r>
          </a:p>
        </p:txBody>
      </p:sp>
      <p:sp>
        <p:nvSpPr>
          <p:cNvPr id="3" name="Content Placeholder 2">
            <a:extLst>
              <a:ext uri="{FF2B5EF4-FFF2-40B4-BE49-F238E27FC236}">
                <a16:creationId xmlns:a16="http://schemas.microsoft.com/office/drawing/2014/main" id="{1F831E1A-EDAD-F0F9-2CBA-0BDD940B7500}"/>
              </a:ext>
            </a:extLst>
          </p:cNvPr>
          <p:cNvSpPr>
            <a:spLocks noGrp="1"/>
          </p:cNvSpPr>
          <p:nvPr>
            <p:ph idx="1"/>
          </p:nvPr>
        </p:nvSpPr>
        <p:spPr>
          <a:xfrm>
            <a:off x="838200" y="1825625"/>
            <a:ext cx="10075606" cy="4351338"/>
          </a:xfrm>
        </p:spPr>
        <p:txBody>
          <a:bodyPr>
            <a:normAutofit/>
          </a:bodyPr>
          <a:lstStyle/>
          <a:p>
            <a:pPr marL="0" indent="0">
              <a:buNone/>
            </a:pPr>
            <a:r>
              <a:rPr lang="en-US" sz="2200" dirty="0"/>
              <a:t>Hypercapnia is a finding; Failure indicates failed homeostasis</a:t>
            </a:r>
          </a:p>
          <a:p>
            <a:r>
              <a:rPr lang="en-US" sz="2200" dirty="0"/>
              <a:t>Finding: Hypercapnia == PaCO</a:t>
            </a:r>
            <a:r>
              <a:rPr lang="en-US" sz="2200" baseline="-25000" dirty="0"/>
              <a:t>2</a:t>
            </a:r>
            <a:r>
              <a:rPr lang="en-US" sz="2200" dirty="0"/>
              <a:t> ≥ expected range</a:t>
            </a:r>
          </a:p>
          <a:p>
            <a:pPr lvl="1"/>
            <a:r>
              <a:rPr lang="en-US" sz="2200" dirty="0"/>
              <a:t>45 mmHg (at sea level); 41-42 mmHg in SLC</a:t>
            </a:r>
          </a:p>
          <a:p>
            <a:pPr lvl="1"/>
            <a:r>
              <a:rPr lang="en-US" sz="2200" dirty="0"/>
              <a:t>Threshold based on abnormality (like FEV1), not consequence (like blood pressure) </a:t>
            </a:r>
          </a:p>
          <a:p>
            <a:r>
              <a:rPr lang="en-US" sz="2200" dirty="0"/>
              <a:t>Failure: a syndrome (</a:t>
            </a:r>
            <a:r>
              <a:rPr lang="en-US" sz="2200" i="1" dirty="0"/>
              <a:t>pattern</a:t>
            </a:r>
            <a:r>
              <a:rPr lang="en-US" sz="2200" dirty="0"/>
              <a:t> of signs/symptoms)</a:t>
            </a:r>
          </a:p>
          <a:p>
            <a:pPr lvl="1"/>
            <a:r>
              <a:rPr lang="en-US" sz="2200" dirty="0"/>
              <a:t>“Failure” implies failed homeostasis – an imbalance between VCO</a:t>
            </a:r>
            <a:r>
              <a:rPr lang="en-US" sz="2200" baseline="-25000" dirty="0"/>
              <a:t>2</a:t>
            </a:r>
            <a:r>
              <a:rPr lang="en-US" sz="2200" dirty="0"/>
              <a:t> and V</a:t>
            </a:r>
            <a:r>
              <a:rPr lang="en-US" sz="2200" baseline="-25000" dirty="0"/>
              <a:t>a</a:t>
            </a:r>
            <a:endParaRPr lang="en-US" sz="2200" dirty="0"/>
          </a:p>
          <a:p>
            <a:pPr lvl="1"/>
            <a:r>
              <a:rPr lang="en-US" sz="2200" dirty="0"/>
              <a:t>Not explainable by metabolic alkalosis (respiratory </a:t>
            </a:r>
            <a:r>
              <a:rPr lang="en-US" sz="2200" i="1" dirty="0"/>
              <a:t>success</a:t>
            </a:r>
            <a:r>
              <a:rPr lang="en-US" sz="2200" dirty="0"/>
              <a:t>)</a:t>
            </a:r>
          </a:p>
          <a:p>
            <a:pPr lvl="2"/>
            <a:endParaRPr lang="en-US" sz="2200" dirty="0"/>
          </a:p>
          <a:p>
            <a:pPr marL="0" indent="0">
              <a:buNone/>
            </a:pPr>
            <a:r>
              <a:rPr lang="en-US" sz="2200" dirty="0"/>
              <a:t>There’s no operational definition beyond hypercapnia </a:t>
            </a:r>
          </a:p>
        </p:txBody>
      </p:sp>
    </p:spTree>
    <p:extLst>
      <p:ext uri="{BB962C8B-B14F-4D97-AF65-F5344CB8AC3E}">
        <p14:creationId xmlns:p14="http://schemas.microsoft.com/office/powerpoint/2010/main" val="276534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E99A74-B68A-B2F6-5EE8-F4541B74D1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82960B-229D-E815-F6A4-8691B0A87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B170A92-3145-87B6-FC53-6DEF7B7F3A33}"/>
              </a:ext>
            </a:extLst>
          </p:cNvPr>
          <p:cNvSpPr>
            <a:spLocks noGrp="1"/>
          </p:cNvSpPr>
          <p:nvPr>
            <p:ph type="title"/>
          </p:nvPr>
        </p:nvSpPr>
        <p:spPr>
          <a:xfrm>
            <a:off x="277090" y="1814321"/>
            <a:ext cx="9294613" cy="4560920"/>
          </a:xfrm>
        </p:spPr>
        <p:txBody>
          <a:bodyPr vert="horz" lIns="91440" tIns="45720" rIns="91440" bIns="45720" rtlCol="0" anchor="b">
            <a:normAutofit fontScale="90000"/>
          </a:bodyPr>
          <a:lstStyle/>
          <a:p>
            <a:r>
              <a:rPr lang="en-US" sz="7400" b="1" dirty="0"/>
              <a:t>64F w/ BMI 38, “COPD”– no testing. Readmit. Tx for ‘</a:t>
            </a:r>
            <a:r>
              <a:rPr lang="en-US" sz="7400" b="1" dirty="0" err="1"/>
              <a:t>PNa</a:t>
            </a:r>
            <a:r>
              <a:rPr lang="en-US" sz="7400" b="1" dirty="0"/>
              <a:t>/AECOPD/CHF’ PaCO</a:t>
            </a:r>
            <a:r>
              <a:rPr lang="en-US" sz="7400" b="1" baseline="-25000" dirty="0"/>
              <a:t>2</a:t>
            </a:r>
            <a:r>
              <a:rPr lang="en-US" sz="7400" b="1" dirty="0"/>
              <a:t> 95. HCO</a:t>
            </a:r>
            <a:r>
              <a:rPr lang="en-US" sz="7400" b="1" baseline="-25000" dirty="0"/>
              <a:t>3</a:t>
            </a:r>
            <a:r>
              <a:rPr lang="en-US" sz="7400" b="1" baseline="30000" dirty="0"/>
              <a:t>-</a:t>
            </a:r>
            <a:r>
              <a:rPr lang="en-US" sz="7400" b="1" dirty="0"/>
              <a:t> 38. What device can we get?</a:t>
            </a:r>
          </a:p>
        </p:txBody>
      </p:sp>
    </p:spTree>
    <p:extLst>
      <p:ext uri="{BB962C8B-B14F-4D97-AF65-F5344CB8AC3E}">
        <p14:creationId xmlns:p14="http://schemas.microsoft.com/office/powerpoint/2010/main" val="203554194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B9C9-9C3D-26B3-6174-FAA9E626670D}"/>
              </a:ext>
            </a:extLst>
          </p:cNvPr>
          <p:cNvSpPr>
            <a:spLocks noGrp="1"/>
          </p:cNvSpPr>
          <p:nvPr>
            <p:ph type="title"/>
          </p:nvPr>
        </p:nvSpPr>
        <p:spPr/>
        <p:txBody>
          <a:bodyPr>
            <a:normAutofit/>
          </a:bodyPr>
          <a:lstStyle/>
          <a:p>
            <a:r>
              <a:rPr lang="en-US" sz="3200" dirty="0"/>
              <a:t>Devices for home </a:t>
            </a:r>
            <a:r>
              <a:rPr lang="en-US" sz="3200" b="1" dirty="0"/>
              <a:t>non-invasive ventilation</a:t>
            </a:r>
            <a:r>
              <a:rPr lang="en-US" sz="3200" dirty="0"/>
              <a:t>: </a:t>
            </a:r>
          </a:p>
        </p:txBody>
      </p:sp>
      <p:graphicFrame>
        <p:nvGraphicFramePr>
          <p:cNvPr id="4" name="Table 3">
            <a:extLst>
              <a:ext uri="{FF2B5EF4-FFF2-40B4-BE49-F238E27FC236}">
                <a16:creationId xmlns:a16="http://schemas.microsoft.com/office/drawing/2014/main" id="{000C6BDF-EA39-8D25-52ED-7D1169D16F8E}"/>
              </a:ext>
            </a:extLst>
          </p:cNvPr>
          <p:cNvGraphicFramePr>
            <a:graphicFrameLocks noGrp="1"/>
          </p:cNvGraphicFramePr>
          <p:nvPr>
            <p:extLst>
              <p:ext uri="{D42A27DB-BD31-4B8C-83A1-F6EECF244321}">
                <p14:modId xmlns:p14="http://schemas.microsoft.com/office/powerpoint/2010/main" val="3828143316"/>
              </p:ext>
            </p:extLst>
          </p:nvPr>
        </p:nvGraphicFramePr>
        <p:xfrm>
          <a:off x="838200" y="1530316"/>
          <a:ext cx="10282084" cy="4770770"/>
        </p:xfrm>
        <a:graphic>
          <a:graphicData uri="http://schemas.openxmlformats.org/drawingml/2006/table">
            <a:tbl>
              <a:tblPr firstRow="1" bandRow="1">
                <a:tableStyleId>{616DA210-FB5B-4158-B5E0-FEB733F419BA}</a:tableStyleId>
              </a:tblPr>
              <a:tblGrid>
                <a:gridCol w="5141042">
                  <a:extLst>
                    <a:ext uri="{9D8B030D-6E8A-4147-A177-3AD203B41FA5}">
                      <a16:colId xmlns:a16="http://schemas.microsoft.com/office/drawing/2014/main" val="3233920914"/>
                    </a:ext>
                  </a:extLst>
                </a:gridCol>
                <a:gridCol w="5141042">
                  <a:extLst>
                    <a:ext uri="{9D8B030D-6E8A-4147-A177-3AD203B41FA5}">
                      <a16:colId xmlns:a16="http://schemas.microsoft.com/office/drawing/2014/main" val="2535432573"/>
                    </a:ext>
                  </a:extLst>
                </a:gridCol>
              </a:tblGrid>
              <a:tr h="424546">
                <a:tc>
                  <a:txBody>
                    <a:bodyPr/>
                    <a:lstStyle/>
                    <a:p>
                      <a:r>
                        <a:rPr lang="en-US" sz="2200" dirty="0"/>
                        <a:t>Respiratory Assist Devices (RAD)</a:t>
                      </a:r>
                    </a:p>
                  </a:txBody>
                  <a:tcPr/>
                </a:tc>
                <a:tc>
                  <a:txBody>
                    <a:bodyPr/>
                    <a:lstStyle/>
                    <a:p>
                      <a:r>
                        <a:rPr lang="en-US" sz="2200" dirty="0"/>
                        <a:t>Home Mechanical Ventilator (HMV)</a:t>
                      </a:r>
                    </a:p>
                  </a:txBody>
                  <a:tcPr/>
                </a:tc>
                <a:extLst>
                  <a:ext uri="{0D108BD9-81ED-4DB2-BD59-A6C34878D82A}">
                    <a16:rowId xmlns:a16="http://schemas.microsoft.com/office/drawing/2014/main" val="2292716891"/>
                  </a:ext>
                </a:extLst>
              </a:tr>
              <a:tr h="640540">
                <a:tc>
                  <a:txBody>
                    <a:bodyPr/>
                    <a:lstStyle/>
                    <a:p>
                      <a:r>
                        <a:rPr lang="en-US" sz="2200" b="0" kern="1200" dirty="0">
                          <a:solidFill>
                            <a:schemeClr val="dk1"/>
                          </a:solidFill>
                          <a:effectLst/>
                        </a:rPr>
                        <a:t>HCPCS code E470 (spontaneous) or E0471 (backup rate)</a:t>
                      </a:r>
                      <a:endParaRPr lang="en-US" sz="2200" dirty="0"/>
                    </a:p>
                  </a:txBody>
                  <a:tcPr/>
                </a:tc>
                <a:tc>
                  <a:txBody>
                    <a:bodyPr/>
                    <a:lstStyle/>
                    <a:p>
                      <a:r>
                        <a:rPr lang="en-US" sz="2200" b="0" kern="1200" dirty="0">
                          <a:solidFill>
                            <a:schemeClr val="dk1"/>
                          </a:solidFill>
                          <a:effectLst/>
                        </a:rPr>
                        <a:t>HCPCS code E0465, E0466*, E0467</a:t>
                      </a:r>
                      <a:endParaRPr lang="en-US" sz="2200" dirty="0"/>
                    </a:p>
                  </a:txBody>
                  <a:tcPr/>
                </a:tc>
                <a:extLst>
                  <a:ext uri="{0D108BD9-81ED-4DB2-BD59-A6C34878D82A}">
                    <a16:rowId xmlns:a16="http://schemas.microsoft.com/office/drawing/2014/main" val="618322521"/>
                  </a:ext>
                </a:extLst>
              </a:tr>
              <a:tr h="0">
                <a:tc>
                  <a:txBody>
                    <a:bodyPr/>
                    <a:lstStyle/>
                    <a:p>
                      <a:r>
                        <a:rPr lang="en-US" sz="2200" dirty="0"/>
                        <a:t>BPAP, BPAP-ST, VAPS</a:t>
                      </a:r>
                    </a:p>
                  </a:txBody>
                  <a:tcPr/>
                </a:tc>
                <a:tc>
                  <a:txBody>
                    <a:bodyPr/>
                    <a:lstStyle/>
                    <a:p>
                      <a:r>
                        <a:rPr lang="en-US" sz="2200" dirty="0"/>
                        <a:t>Add: Adjustable EPAP (AVAPS-AE), mouthpiece vent, HFNO, trach vent.</a:t>
                      </a:r>
                    </a:p>
                  </a:txBody>
                  <a:tcPr/>
                </a:tc>
                <a:extLst>
                  <a:ext uri="{0D108BD9-81ED-4DB2-BD59-A6C34878D82A}">
                    <a16:rowId xmlns:a16="http://schemas.microsoft.com/office/drawing/2014/main" val="204803612"/>
                  </a:ext>
                </a:extLst>
              </a:tr>
              <a:tr h="478666">
                <a:tc>
                  <a:txBody>
                    <a:bodyPr/>
                    <a:lstStyle/>
                    <a:p>
                      <a:r>
                        <a:rPr lang="en-US" sz="2200" dirty="0"/>
                        <a:t>Pressure max ~25-30 cmH</a:t>
                      </a:r>
                      <a:r>
                        <a:rPr lang="en-US" sz="2200" baseline="-25000" dirty="0"/>
                        <a:t>2</a:t>
                      </a:r>
                      <a:r>
                        <a:rPr lang="en-US" sz="2200" dirty="0"/>
                        <a:t>O </a:t>
                      </a:r>
                    </a:p>
                  </a:txBody>
                  <a:tcPr/>
                </a:tc>
                <a:tc>
                  <a:txBody>
                    <a:bodyPr/>
                    <a:lstStyle/>
                    <a:p>
                      <a:r>
                        <a:rPr lang="en-US" sz="2200" dirty="0"/>
                        <a:t>Pressure max ~50-60 cmH</a:t>
                      </a:r>
                      <a:r>
                        <a:rPr lang="en-US" sz="2200" baseline="-25000" dirty="0"/>
                        <a:t>2</a:t>
                      </a:r>
                      <a:r>
                        <a:rPr lang="en-US" sz="2200" dirty="0"/>
                        <a:t>O</a:t>
                      </a:r>
                    </a:p>
                  </a:txBody>
                  <a:tcPr/>
                </a:tc>
                <a:extLst>
                  <a:ext uri="{0D108BD9-81ED-4DB2-BD59-A6C34878D82A}">
                    <a16:rowId xmlns:a16="http://schemas.microsoft.com/office/drawing/2014/main" val="3538990558"/>
                  </a:ext>
                </a:extLst>
              </a:tr>
              <a:tr h="478666">
                <a:tc>
                  <a:txBody>
                    <a:bodyPr/>
                    <a:lstStyle/>
                    <a:p>
                      <a:r>
                        <a:rPr lang="en-US" sz="2200" dirty="0"/>
                        <a:t>Requires outlet</a:t>
                      </a:r>
                    </a:p>
                  </a:txBody>
                  <a:tcPr/>
                </a:tc>
                <a:tc>
                  <a:txBody>
                    <a:bodyPr/>
                    <a:lstStyle/>
                    <a:p>
                      <a:r>
                        <a:rPr lang="en-US" sz="2200" dirty="0"/>
                        <a:t>Battery power</a:t>
                      </a:r>
                    </a:p>
                  </a:txBody>
                  <a:tcPr/>
                </a:tc>
                <a:extLst>
                  <a:ext uri="{0D108BD9-81ED-4DB2-BD59-A6C34878D82A}">
                    <a16:rowId xmlns:a16="http://schemas.microsoft.com/office/drawing/2014/main" val="1100764549"/>
                  </a:ext>
                </a:extLst>
              </a:tr>
              <a:tr h="478666">
                <a:tc>
                  <a:txBody>
                    <a:bodyPr/>
                    <a:lstStyle/>
                    <a:p>
                      <a:r>
                        <a:rPr lang="en-US" sz="2200" dirty="0"/>
                        <a:t>Remote setting adjustment</a:t>
                      </a:r>
                    </a:p>
                  </a:txBody>
                  <a:tcPr/>
                </a:tc>
                <a:tc>
                  <a:txBody>
                    <a:bodyPr/>
                    <a:lstStyle/>
                    <a:p>
                      <a:r>
                        <a:rPr lang="en-US" sz="2200" dirty="0"/>
                        <a:t>No remote setting adjustment</a:t>
                      </a:r>
                    </a:p>
                  </a:txBody>
                  <a:tcPr/>
                </a:tc>
                <a:extLst>
                  <a:ext uri="{0D108BD9-81ED-4DB2-BD59-A6C34878D82A}">
                    <a16:rowId xmlns:a16="http://schemas.microsoft.com/office/drawing/2014/main" val="3946695601"/>
                  </a:ext>
                </a:extLst>
              </a:tr>
              <a:tr h="0">
                <a:tc>
                  <a:txBody>
                    <a:bodyPr/>
                    <a:lstStyle/>
                    <a:p>
                      <a:r>
                        <a:rPr lang="en-US" sz="2200" dirty="0"/>
                        <a:t>E.g. </a:t>
                      </a:r>
                      <a:r>
                        <a:rPr lang="en-US" sz="2200" dirty="0" err="1"/>
                        <a:t>Aircurve</a:t>
                      </a:r>
                      <a:r>
                        <a:rPr lang="en-US" sz="2200" dirty="0"/>
                        <a:t> ST, </a:t>
                      </a:r>
                      <a:r>
                        <a:rPr lang="en-US" sz="2200" dirty="0" err="1"/>
                        <a:t>Aircurve</a:t>
                      </a:r>
                      <a:r>
                        <a:rPr lang="en-US" sz="2200" dirty="0"/>
                        <a:t> STA, Luna G3</a:t>
                      </a:r>
                    </a:p>
                  </a:txBody>
                  <a:tcPr/>
                </a:tc>
                <a:tc>
                  <a:txBody>
                    <a:bodyPr/>
                    <a:lstStyle/>
                    <a:p>
                      <a:r>
                        <a:rPr lang="en-US" sz="2200" dirty="0"/>
                        <a:t>Trilogy (EVO), Astral , Vivo, Luisa, VOCSN</a:t>
                      </a:r>
                    </a:p>
                  </a:txBody>
                  <a:tcPr/>
                </a:tc>
                <a:extLst>
                  <a:ext uri="{0D108BD9-81ED-4DB2-BD59-A6C34878D82A}">
                    <a16:rowId xmlns:a16="http://schemas.microsoft.com/office/drawing/2014/main" val="729250132"/>
                  </a:ext>
                </a:extLst>
              </a:tr>
              <a:tr h="478666">
                <a:tc>
                  <a:txBody>
                    <a:bodyPr/>
                    <a:lstStyle/>
                    <a:p>
                      <a:r>
                        <a:rPr lang="en-US" sz="2200" dirty="0"/>
                        <a:t>Rent-to-own</a:t>
                      </a:r>
                    </a:p>
                  </a:txBody>
                  <a:tcPr/>
                </a:tc>
                <a:tc>
                  <a:txBody>
                    <a:bodyPr/>
                    <a:lstStyle/>
                    <a:p>
                      <a:r>
                        <a:rPr lang="en-US" sz="2200" dirty="0"/>
                        <a:t>Rent</a:t>
                      </a:r>
                    </a:p>
                  </a:txBody>
                  <a:tcPr/>
                </a:tc>
                <a:extLst>
                  <a:ext uri="{0D108BD9-81ED-4DB2-BD59-A6C34878D82A}">
                    <a16:rowId xmlns:a16="http://schemas.microsoft.com/office/drawing/2014/main" val="1930636291"/>
                  </a:ext>
                </a:extLst>
              </a:tr>
              <a:tr h="478666">
                <a:tc>
                  <a:txBody>
                    <a:bodyPr/>
                    <a:lstStyle/>
                    <a:p>
                      <a:r>
                        <a:rPr lang="en-US" sz="2200" dirty="0"/>
                        <a:t>No home support</a:t>
                      </a:r>
                    </a:p>
                  </a:txBody>
                  <a:tcPr/>
                </a:tc>
                <a:tc>
                  <a:txBody>
                    <a:bodyPr/>
                    <a:lstStyle/>
                    <a:p>
                      <a:r>
                        <a:rPr lang="en-US" sz="2200" dirty="0"/>
                        <a:t>Home RT support</a:t>
                      </a:r>
                    </a:p>
                  </a:txBody>
                  <a:tcPr/>
                </a:tc>
                <a:extLst>
                  <a:ext uri="{0D108BD9-81ED-4DB2-BD59-A6C34878D82A}">
                    <a16:rowId xmlns:a16="http://schemas.microsoft.com/office/drawing/2014/main" val="1584859181"/>
                  </a:ext>
                </a:extLst>
              </a:tr>
            </a:tbl>
          </a:graphicData>
        </a:graphic>
      </p:graphicFrame>
      <p:sp>
        <p:nvSpPr>
          <p:cNvPr id="8" name="Rounded Rectangle 7">
            <a:extLst>
              <a:ext uri="{FF2B5EF4-FFF2-40B4-BE49-F238E27FC236}">
                <a16:creationId xmlns:a16="http://schemas.microsoft.com/office/drawing/2014/main" id="{5D397090-DAF0-1773-D1AB-B48151BA4A2C}"/>
              </a:ext>
            </a:extLst>
          </p:cNvPr>
          <p:cNvSpPr/>
          <p:nvPr/>
        </p:nvSpPr>
        <p:spPr>
          <a:xfrm>
            <a:off x="9935500" y="3429000"/>
            <a:ext cx="2045110" cy="1364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t>Mean IPAP in contemporary COPD trials mid 20s. </a:t>
            </a:r>
          </a:p>
        </p:txBody>
      </p:sp>
    </p:spTree>
    <p:extLst>
      <p:ext uri="{BB962C8B-B14F-4D97-AF65-F5344CB8AC3E}">
        <p14:creationId xmlns:p14="http://schemas.microsoft.com/office/powerpoint/2010/main" val="2002545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B12E-8400-A955-7448-6031DB7EF204}"/>
              </a:ext>
            </a:extLst>
          </p:cNvPr>
          <p:cNvSpPr>
            <a:spLocks noGrp="1"/>
          </p:cNvSpPr>
          <p:nvPr>
            <p:ph type="title"/>
          </p:nvPr>
        </p:nvSpPr>
        <p:spPr/>
        <p:txBody>
          <a:bodyPr>
            <a:normAutofit/>
          </a:bodyPr>
          <a:lstStyle/>
          <a:p>
            <a:r>
              <a:rPr lang="en-US" sz="3200" dirty="0"/>
              <a:t>Prior National Coverage Determination: </a:t>
            </a:r>
            <a:r>
              <a:rPr lang="en-US" sz="3200" b="1" dirty="0"/>
              <a:t>RADs</a:t>
            </a:r>
          </a:p>
        </p:txBody>
      </p:sp>
      <p:pic>
        <p:nvPicPr>
          <p:cNvPr id="4" name="Picture 3">
            <a:extLst>
              <a:ext uri="{FF2B5EF4-FFF2-40B4-BE49-F238E27FC236}">
                <a16:creationId xmlns:a16="http://schemas.microsoft.com/office/drawing/2014/main" id="{99B96C06-1281-3C19-5E31-298BFA20BF17}"/>
              </a:ext>
            </a:extLst>
          </p:cNvPr>
          <p:cNvPicPr>
            <a:picLocks noChangeAspect="1"/>
          </p:cNvPicPr>
          <p:nvPr/>
        </p:nvPicPr>
        <p:blipFill>
          <a:blip r:embed="rId2"/>
          <a:stretch>
            <a:fillRect/>
          </a:stretch>
        </p:blipFill>
        <p:spPr>
          <a:xfrm>
            <a:off x="35789" y="1690688"/>
            <a:ext cx="6060211" cy="4625125"/>
          </a:xfrm>
          <a:prstGeom prst="rect">
            <a:avLst/>
          </a:prstGeom>
        </p:spPr>
      </p:pic>
      <p:pic>
        <p:nvPicPr>
          <p:cNvPr id="5" name="Picture 4">
            <a:extLst>
              <a:ext uri="{FF2B5EF4-FFF2-40B4-BE49-F238E27FC236}">
                <a16:creationId xmlns:a16="http://schemas.microsoft.com/office/drawing/2014/main" id="{049604D9-AB20-8224-057B-0376EA91CBB2}"/>
              </a:ext>
            </a:extLst>
          </p:cNvPr>
          <p:cNvPicPr>
            <a:picLocks noChangeAspect="1"/>
          </p:cNvPicPr>
          <p:nvPr/>
        </p:nvPicPr>
        <p:blipFill>
          <a:blip r:embed="rId3"/>
          <a:stretch>
            <a:fillRect/>
          </a:stretch>
        </p:blipFill>
        <p:spPr>
          <a:xfrm>
            <a:off x="6037008" y="2828725"/>
            <a:ext cx="6096000" cy="2225523"/>
          </a:xfrm>
          <a:prstGeom prst="rect">
            <a:avLst/>
          </a:prstGeom>
        </p:spPr>
      </p:pic>
    </p:spTree>
    <p:extLst>
      <p:ext uri="{BB962C8B-B14F-4D97-AF65-F5344CB8AC3E}">
        <p14:creationId xmlns:p14="http://schemas.microsoft.com/office/powerpoint/2010/main" val="3233330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6DAB-DE79-43F4-0F77-FC69395D994A}"/>
              </a:ext>
            </a:extLst>
          </p:cNvPr>
          <p:cNvSpPr>
            <a:spLocks noGrp="1"/>
          </p:cNvSpPr>
          <p:nvPr>
            <p:ph type="title"/>
          </p:nvPr>
        </p:nvSpPr>
        <p:spPr/>
        <p:txBody>
          <a:bodyPr>
            <a:normAutofit/>
          </a:bodyPr>
          <a:lstStyle/>
          <a:p>
            <a:r>
              <a:rPr lang="en-US" sz="3200" dirty="0"/>
              <a:t>New NCD for </a:t>
            </a:r>
            <a:r>
              <a:rPr lang="en-US" sz="3200" b="1" dirty="0"/>
              <a:t>RADs</a:t>
            </a:r>
          </a:p>
        </p:txBody>
      </p:sp>
      <p:sp>
        <p:nvSpPr>
          <p:cNvPr id="3" name="Content Placeholder 2">
            <a:extLst>
              <a:ext uri="{FF2B5EF4-FFF2-40B4-BE49-F238E27FC236}">
                <a16:creationId xmlns:a16="http://schemas.microsoft.com/office/drawing/2014/main" id="{1EBA77BA-EE07-70C6-0F58-2C871A2988BD}"/>
              </a:ext>
            </a:extLst>
          </p:cNvPr>
          <p:cNvSpPr>
            <a:spLocks noGrp="1"/>
          </p:cNvSpPr>
          <p:nvPr>
            <p:ph idx="1"/>
          </p:nvPr>
        </p:nvSpPr>
        <p:spPr/>
        <p:txBody>
          <a:bodyPr>
            <a:normAutofit/>
          </a:bodyPr>
          <a:lstStyle/>
          <a:p>
            <a:r>
              <a:rPr lang="en-US" sz="2200" dirty="0"/>
              <a:t>NMD: No change</a:t>
            </a:r>
          </a:p>
          <a:p>
            <a:pPr marL="0" indent="0">
              <a:buNone/>
            </a:pPr>
            <a:endParaRPr lang="en-US" dirty="0"/>
          </a:p>
        </p:txBody>
      </p:sp>
      <p:graphicFrame>
        <p:nvGraphicFramePr>
          <p:cNvPr id="4" name="Table 3">
            <a:extLst>
              <a:ext uri="{FF2B5EF4-FFF2-40B4-BE49-F238E27FC236}">
                <a16:creationId xmlns:a16="http://schemas.microsoft.com/office/drawing/2014/main" id="{358353AD-71D6-2D90-60BA-4C5CC5F527CC}"/>
              </a:ext>
            </a:extLst>
          </p:cNvPr>
          <p:cNvGraphicFramePr>
            <a:graphicFrameLocks noGrp="1"/>
          </p:cNvGraphicFramePr>
          <p:nvPr>
            <p:extLst>
              <p:ext uri="{D42A27DB-BD31-4B8C-83A1-F6EECF244321}">
                <p14:modId xmlns:p14="http://schemas.microsoft.com/office/powerpoint/2010/main" val="1045094436"/>
              </p:ext>
            </p:extLst>
          </p:nvPr>
        </p:nvGraphicFramePr>
        <p:xfrm>
          <a:off x="988142" y="2451351"/>
          <a:ext cx="10295982" cy="4078245"/>
        </p:xfrm>
        <a:graphic>
          <a:graphicData uri="http://schemas.openxmlformats.org/drawingml/2006/table">
            <a:tbl>
              <a:tblPr firstRow="1" bandRow="1">
                <a:tableStyleId>{616DA210-FB5B-4158-B5E0-FEB733F419BA}</a:tableStyleId>
              </a:tblPr>
              <a:tblGrid>
                <a:gridCol w="5147991">
                  <a:extLst>
                    <a:ext uri="{9D8B030D-6E8A-4147-A177-3AD203B41FA5}">
                      <a16:colId xmlns:a16="http://schemas.microsoft.com/office/drawing/2014/main" val="1121441303"/>
                    </a:ext>
                  </a:extLst>
                </a:gridCol>
                <a:gridCol w="5147991">
                  <a:extLst>
                    <a:ext uri="{9D8B030D-6E8A-4147-A177-3AD203B41FA5}">
                      <a16:colId xmlns:a16="http://schemas.microsoft.com/office/drawing/2014/main" val="2332607324"/>
                    </a:ext>
                  </a:extLst>
                </a:gridCol>
              </a:tblGrid>
              <a:tr h="469754">
                <a:tc>
                  <a:txBody>
                    <a:bodyPr/>
                    <a:lstStyle/>
                    <a:p>
                      <a:r>
                        <a:rPr lang="en-US" sz="2200" dirty="0"/>
                        <a:t>“COPD” Outpatient</a:t>
                      </a:r>
                    </a:p>
                  </a:txBody>
                  <a:tcPr marL="115829" marR="115829" marT="57915" marB="57915"/>
                </a:tc>
                <a:tc>
                  <a:txBody>
                    <a:bodyPr/>
                    <a:lstStyle/>
                    <a:p>
                      <a:r>
                        <a:rPr lang="en-US" sz="2200" dirty="0"/>
                        <a:t>“COPD” on Discharge</a:t>
                      </a:r>
                    </a:p>
                  </a:txBody>
                  <a:tcPr marL="115829" marR="115829" marT="57915" marB="57915"/>
                </a:tc>
                <a:extLst>
                  <a:ext uri="{0D108BD9-81ED-4DB2-BD59-A6C34878D82A}">
                    <a16:rowId xmlns:a16="http://schemas.microsoft.com/office/drawing/2014/main" val="2362220329"/>
                  </a:ext>
                </a:extLst>
              </a:tr>
              <a:tr h="1164220">
                <a:tc>
                  <a:txBody>
                    <a:bodyPr/>
                    <a:lstStyle/>
                    <a:p>
                      <a:r>
                        <a:rPr lang="en-US" sz="2200" dirty="0"/>
                        <a:t>Chronic Respiratory Failure Dx [“COPD” includes all non OSA </a:t>
                      </a:r>
                      <a:r>
                        <a:rPr lang="en-US" sz="2200" dirty="0" err="1"/>
                        <a:t>hypercap</a:t>
                      </a:r>
                      <a:r>
                        <a:rPr lang="en-US" sz="2200" dirty="0"/>
                        <a:t>]. </a:t>
                      </a:r>
                      <a:r>
                        <a:rPr lang="en-US" sz="2200" b="1" dirty="0"/>
                        <a:t>No PFTs required</a:t>
                      </a:r>
                    </a:p>
                  </a:txBody>
                  <a:tcPr marL="115829" marR="115829" marT="57915" marB="57915"/>
                </a:tc>
                <a:tc>
                  <a:txBody>
                    <a:bodyPr/>
                    <a:lstStyle/>
                    <a:p>
                      <a:r>
                        <a:rPr lang="en-US" sz="2200" dirty="0"/>
                        <a:t>Acute on Chronic Respiratory Failure Dx. </a:t>
                      </a:r>
                      <a:r>
                        <a:rPr lang="en-US" sz="2200" b="1" dirty="0"/>
                        <a:t>No PFTs required</a:t>
                      </a:r>
                    </a:p>
                  </a:txBody>
                  <a:tcPr marL="115829" marR="115829" marT="57915" marB="57915"/>
                </a:tc>
                <a:extLst>
                  <a:ext uri="{0D108BD9-81ED-4DB2-BD59-A6C34878D82A}">
                    <a16:rowId xmlns:a16="http://schemas.microsoft.com/office/drawing/2014/main" val="3695439708"/>
                  </a:ext>
                </a:extLst>
              </a:tr>
              <a:tr h="814757">
                <a:tc>
                  <a:txBody>
                    <a:bodyPr/>
                    <a:lstStyle/>
                    <a:p>
                      <a:r>
                        <a:rPr lang="en-US" sz="2200" dirty="0"/>
                        <a:t>PaCO2 ≥ 52 mmHg 2+ weeks after </a:t>
                      </a:r>
                      <a:r>
                        <a:rPr lang="en-US" sz="2200" dirty="0" err="1"/>
                        <a:t>hosp</a:t>
                      </a:r>
                      <a:r>
                        <a:rPr lang="en-US" sz="2200" dirty="0"/>
                        <a:t> or without </a:t>
                      </a:r>
                      <a:r>
                        <a:rPr lang="en-US" sz="2200" dirty="0" err="1"/>
                        <a:t>exac</a:t>
                      </a:r>
                      <a:r>
                        <a:rPr lang="en-US" sz="2200" dirty="0"/>
                        <a:t> of symptoms</a:t>
                      </a:r>
                    </a:p>
                  </a:txBody>
                  <a:tcPr marL="115829" marR="115829" marT="57915" marB="57915"/>
                </a:tc>
                <a:tc>
                  <a:txBody>
                    <a:bodyPr/>
                    <a:lstStyle/>
                    <a:p>
                      <a:r>
                        <a:rPr lang="en-US" sz="2200" dirty="0"/>
                        <a:t>document </a:t>
                      </a:r>
                      <a:r>
                        <a:rPr lang="en-US" sz="2200" b="1" dirty="0"/>
                        <a:t>full</a:t>
                      </a:r>
                      <a:r>
                        <a:rPr lang="en-US" sz="2200" dirty="0"/>
                        <a:t> settings of RAD use within 24h of discharge</a:t>
                      </a:r>
                    </a:p>
                  </a:txBody>
                  <a:tcPr marL="115829" marR="115829" marT="57915" marB="57915"/>
                </a:tc>
                <a:extLst>
                  <a:ext uri="{0D108BD9-81ED-4DB2-BD59-A6C34878D82A}">
                    <a16:rowId xmlns:a16="http://schemas.microsoft.com/office/drawing/2014/main" val="1407386061"/>
                  </a:ext>
                </a:extLst>
              </a:tr>
              <a:tr h="814757">
                <a:tc>
                  <a:txBody>
                    <a:bodyPr/>
                    <a:lstStyle/>
                    <a:p>
                      <a:r>
                        <a:rPr lang="en-US" sz="2200" dirty="0"/>
                        <a:t>Sleep apnea is not the sole cause. </a:t>
                      </a:r>
                      <a:r>
                        <a:rPr lang="en-US" sz="2200" b="1" dirty="0"/>
                        <a:t>No PSG or ONO required. </a:t>
                      </a:r>
                    </a:p>
                  </a:txBody>
                  <a:tcPr marL="115829" marR="115829" marT="57915" marB="57915"/>
                </a:tc>
                <a:tc>
                  <a:txBody>
                    <a:bodyPr/>
                    <a:lstStyle/>
                    <a:p>
                      <a:r>
                        <a:rPr lang="en-US" sz="2200" dirty="0"/>
                        <a:t>RAD needed to avoid symptoms or rapid PaCO</a:t>
                      </a:r>
                      <a:r>
                        <a:rPr lang="en-US" sz="2200" baseline="-25000" dirty="0"/>
                        <a:t>2</a:t>
                      </a:r>
                      <a:r>
                        <a:rPr lang="en-US" sz="2200" dirty="0"/>
                        <a:t> rise</a:t>
                      </a:r>
                    </a:p>
                  </a:txBody>
                  <a:tcPr marL="115829" marR="115829" marT="57915" marB="57915"/>
                </a:tc>
                <a:extLst>
                  <a:ext uri="{0D108BD9-81ED-4DB2-BD59-A6C34878D82A}">
                    <a16:rowId xmlns:a16="http://schemas.microsoft.com/office/drawing/2014/main" val="1215961964"/>
                  </a:ext>
                </a:extLst>
              </a:tr>
              <a:tr h="814757">
                <a:tc gridSpan="2">
                  <a:txBody>
                    <a:bodyPr/>
                    <a:lstStyle/>
                    <a:p>
                      <a:r>
                        <a:rPr lang="en-US" sz="2200" dirty="0"/>
                        <a:t>Q6month Continued Usage Criteria: confirm medically necessary, avg 5h/24hr usage, and any of improved (CO</a:t>
                      </a:r>
                      <a:r>
                        <a:rPr lang="en-US" sz="2200" baseline="-25000" dirty="0"/>
                        <a:t>2</a:t>
                      </a:r>
                      <a:r>
                        <a:rPr lang="en-US" sz="2200" dirty="0"/>
                        <a:t>, exacerbations, symptoms)</a:t>
                      </a:r>
                    </a:p>
                  </a:txBody>
                  <a:tcPr marL="115829" marR="115829" marT="57915" marB="57915"/>
                </a:tc>
                <a:tc hMerge="1">
                  <a:txBody>
                    <a:bodyPr/>
                    <a:lstStyle/>
                    <a:p>
                      <a:endParaRPr lang="en-US" sz="2300" dirty="0"/>
                    </a:p>
                  </a:txBody>
                  <a:tcPr marL="115829" marR="115829" marT="57915" marB="57915"/>
                </a:tc>
                <a:extLst>
                  <a:ext uri="{0D108BD9-81ED-4DB2-BD59-A6C34878D82A}">
                    <a16:rowId xmlns:a16="http://schemas.microsoft.com/office/drawing/2014/main" val="2331355340"/>
                  </a:ext>
                </a:extLst>
              </a:tr>
            </a:tbl>
          </a:graphicData>
        </a:graphic>
      </p:graphicFrame>
    </p:spTree>
    <p:extLst>
      <p:ext uri="{BB962C8B-B14F-4D97-AF65-F5344CB8AC3E}">
        <p14:creationId xmlns:p14="http://schemas.microsoft.com/office/powerpoint/2010/main" val="2387117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1E8C-346B-81AB-210D-AEA979439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6B8EC-63CC-21A4-09A6-81F230202EE2}"/>
              </a:ext>
            </a:extLst>
          </p:cNvPr>
          <p:cNvSpPr>
            <a:spLocks noGrp="1"/>
          </p:cNvSpPr>
          <p:nvPr>
            <p:ph type="title"/>
          </p:nvPr>
        </p:nvSpPr>
        <p:spPr/>
        <p:txBody>
          <a:bodyPr>
            <a:normAutofit/>
          </a:bodyPr>
          <a:lstStyle/>
          <a:p>
            <a:r>
              <a:rPr lang="en-US" sz="3200" dirty="0"/>
              <a:t>Prior National Coverage Determination: </a:t>
            </a:r>
            <a:r>
              <a:rPr lang="en-US" sz="3200" b="1" dirty="0"/>
              <a:t>HMVs</a:t>
            </a:r>
          </a:p>
        </p:txBody>
      </p:sp>
      <p:sp>
        <p:nvSpPr>
          <p:cNvPr id="3" name="Content Placeholder 2">
            <a:extLst>
              <a:ext uri="{FF2B5EF4-FFF2-40B4-BE49-F238E27FC236}">
                <a16:creationId xmlns:a16="http://schemas.microsoft.com/office/drawing/2014/main" id="{6832091F-1641-8FDE-48F8-89F160C9B629}"/>
              </a:ext>
            </a:extLst>
          </p:cNvPr>
          <p:cNvSpPr>
            <a:spLocks noGrp="1"/>
          </p:cNvSpPr>
          <p:nvPr>
            <p:ph idx="1"/>
          </p:nvPr>
        </p:nvSpPr>
        <p:spPr>
          <a:xfrm>
            <a:off x="838200" y="1825625"/>
            <a:ext cx="10515600" cy="4351338"/>
          </a:xfrm>
        </p:spPr>
        <p:txBody>
          <a:bodyPr>
            <a:normAutofit/>
          </a:bodyPr>
          <a:lstStyle/>
          <a:p>
            <a:pPr marL="0" indent="0">
              <a:buNone/>
            </a:pPr>
            <a:r>
              <a:rPr lang="en-US" sz="2200" dirty="0"/>
              <a:t>Patient has a NMD, Thoracic Restrictive Disease, or Chronic Respiratory Failure from COPD </a:t>
            </a:r>
          </a:p>
          <a:p>
            <a:pPr marL="0" indent="0">
              <a:buNone/>
            </a:pPr>
            <a:r>
              <a:rPr lang="en-US" sz="2200" dirty="0"/>
              <a:t>Where </a:t>
            </a:r>
            <a:r>
              <a:rPr lang="en-US" sz="2200" u="sng" dirty="0"/>
              <a:t>“the condition is life-threatening where interruption of respiratory support would quickly lead to serious harm or death.” </a:t>
            </a:r>
          </a:p>
          <a:p>
            <a:r>
              <a:rPr lang="en-US" sz="2200" dirty="0"/>
              <a:t>Unlike RADs, no definitions of medical conditions or what constitutes life-threatening were given</a:t>
            </a:r>
          </a:p>
        </p:txBody>
      </p:sp>
    </p:spTree>
    <p:extLst>
      <p:ext uri="{BB962C8B-B14F-4D97-AF65-F5344CB8AC3E}">
        <p14:creationId xmlns:p14="http://schemas.microsoft.com/office/powerpoint/2010/main" val="1722522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255B-E925-FCDB-895B-0AD2ED0AF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F746A-A5D0-A7FD-6F39-269339C1AE34}"/>
              </a:ext>
            </a:extLst>
          </p:cNvPr>
          <p:cNvSpPr>
            <a:spLocks noGrp="1"/>
          </p:cNvSpPr>
          <p:nvPr>
            <p:ph type="title"/>
          </p:nvPr>
        </p:nvSpPr>
        <p:spPr/>
        <p:txBody>
          <a:bodyPr>
            <a:normAutofit/>
          </a:bodyPr>
          <a:lstStyle/>
          <a:p>
            <a:r>
              <a:rPr lang="en-US" sz="3200" dirty="0"/>
              <a:t>New NCS for </a:t>
            </a:r>
            <a:r>
              <a:rPr lang="en-US" sz="3200" b="1" dirty="0"/>
              <a:t>HMVs</a:t>
            </a:r>
            <a:r>
              <a:rPr lang="en-US" sz="3200" dirty="0"/>
              <a:t> </a:t>
            </a:r>
          </a:p>
        </p:txBody>
      </p:sp>
      <p:graphicFrame>
        <p:nvGraphicFramePr>
          <p:cNvPr id="4" name="Table 3">
            <a:extLst>
              <a:ext uri="{FF2B5EF4-FFF2-40B4-BE49-F238E27FC236}">
                <a16:creationId xmlns:a16="http://schemas.microsoft.com/office/drawing/2014/main" id="{EF4EB0A7-74B8-BAC5-004F-4DE3A662BDA1}"/>
              </a:ext>
            </a:extLst>
          </p:cNvPr>
          <p:cNvGraphicFramePr>
            <a:graphicFrameLocks noGrp="1"/>
          </p:cNvGraphicFramePr>
          <p:nvPr>
            <p:extLst>
              <p:ext uri="{D42A27DB-BD31-4B8C-83A1-F6EECF244321}">
                <p14:modId xmlns:p14="http://schemas.microsoft.com/office/powerpoint/2010/main" val="693364472"/>
              </p:ext>
            </p:extLst>
          </p:nvPr>
        </p:nvGraphicFramePr>
        <p:xfrm>
          <a:off x="661220" y="1587452"/>
          <a:ext cx="11105534" cy="4649521"/>
        </p:xfrm>
        <a:graphic>
          <a:graphicData uri="http://schemas.openxmlformats.org/drawingml/2006/table">
            <a:tbl>
              <a:tblPr firstRow="1" bandRow="1">
                <a:tableStyleId>{616DA210-FB5B-4158-B5E0-FEB733F419BA}</a:tableStyleId>
              </a:tblPr>
              <a:tblGrid>
                <a:gridCol w="5552767">
                  <a:extLst>
                    <a:ext uri="{9D8B030D-6E8A-4147-A177-3AD203B41FA5}">
                      <a16:colId xmlns:a16="http://schemas.microsoft.com/office/drawing/2014/main" val="1121441303"/>
                    </a:ext>
                  </a:extLst>
                </a:gridCol>
                <a:gridCol w="5552767">
                  <a:extLst>
                    <a:ext uri="{9D8B030D-6E8A-4147-A177-3AD203B41FA5}">
                      <a16:colId xmlns:a16="http://schemas.microsoft.com/office/drawing/2014/main" val="2332607324"/>
                    </a:ext>
                  </a:extLst>
                </a:gridCol>
              </a:tblGrid>
              <a:tr h="469754">
                <a:tc>
                  <a:txBody>
                    <a:bodyPr/>
                    <a:lstStyle/>
                    <a:p>
                      <a:r>
                        <a:rPr lang="en-US" sz="2200" dirty="0"/>
                        <a:t>“COPD” Outpatient</a:t>
                      </a:r>
                    </a:p>
                  </a:txBody>
                  <a:tcPr marL="115829" marR="115829" marT="57915" marB="57915"/>
                </a:tc>
                <a:tc>
                  <a:txBody>
                    <a:bodyPr/>
                    <a:lstStyle/>
                    <a:p>
                      <a:r>
                        <a:rPr lang="en-US" sz="2200" dirty="0"/>
                        <a:t>“COPD” on Discharge</a:t>
                      </a:r>
                    </a:p>
                  </a:txBody>
                  <a:tcPr marL="115829" marR="115829" marT="57915" marB="57915"/>
                </a:tc>
                <a:extLst>
                  <a:ext uri="{0D108BD9-81ED-4DB2-BD59-A6C34878D82A}">
                    <a16:rowId xmlns:a16="http://schemas.microsoft.com/office/drawing/2014/main" val="2362220329"/>
                  </a:ext>
                </a:extLst>
              </a:tr>
              <a:tr h="456276">
                <a:tc>
                  <a:txBody>
                    <a:bodyPr/>
                    <a:lstStyle/>
                    <a:p>
                      <a:r>
                        <a:rPr lang="en-US" sz="2200" b="0" dirty="0"/>
                        <a:t>Qualify for RAD + 1 of:</a:t>
                      </a:r>
                    </a:p>
                  </a:txBody>
                  <a:tcPr marL="115829" marR="115829" marT="57915" marB="57915"/>
                </a:tc>
                <a:tc>
                  <a:txBody>
                    <a:bodyPr/>
                    <a:lstStyle/>
                    <a:p>
                      <a:r>
                        <a:rPr lang="en-US" sz="2200" dirty="0"/>
                        <a:t>Acute on Chronic Respiratory Failure Dx with PaCO</a:t>
                      </a:r>
                      <a:r>
                        <a:rPr lang="en-US" sz="2200" baseline="-25000" dirty="0"/>
                        <a:t>2</a:t>
                      </a:r>
                      <a:r>
                        <a:rPr lang="en-US" sz="2200" dirty="0"/>
                        <a:t> 52 mmHg</a:t>
                      </a:r>
                      <a:endParaRPr lang="en-US" sz="2200" b="1" dirty="0"/>
                    </a:p>
                  </a:txBody>
                  <a:tcPr marL="115829" marR="115829" marT="57915" marB="57915"/>
                </a:tc>
                <a:extLst>
                  <a:ext uri="{0D108BD9-81ED-4DB2-BD59-A6C34878D82A}">
                    <a16:rowId xmlns:a16="http://schemas.microsoft.com/office/drawing/2014/main" val="3695439708"/>
                  </a:ext>
                </a:extLst>
              </a:tr>
              <a:tr h="814757">
                <a:tc>
                  <a:txBody>
                    <a:bodyPr/>
                    <a:lstStyle/>
                    <a:p>
                      <a:pPr marL="342900" indent="-342900">
                        <a:buFont typeface="Arial" panose="020B0604020202020204" pitchFamily="34" charset="0"/>
                        <a:buChar char="•"/>
                      </a:pPr>
                      <a:r>
                        <a:rPr lang="en-US" sz="2200" dirty="0"/>
                        <a:t>Need volume targeted mode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IPAP must be over 20 cmH2o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t>Failure of RAD to improve symptoms, CO</a:t>
                      </a:r>
                      <a:r>
                        <a:rPr lang="en-US" sz="2200" b="0" baseline="-25000" dirty="0"/>
                        <a:t>2</a:t>
                      </a:r>
                      <a:r>
                        <a:rPr lang="en-US" sz="2200" b="0" dirty="0"/>
                        <a:t>, or exacerbations</a:t>
                      </a:r>
                    </a:p>
                  </a:txBody>
                  <a:tcPr marL="115829" marR="115829" marT="57915" marB="57915"/>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HMV needed to avoid symptoms or rapid PaCO</a:t>
                      </a:r>
                      <a:r>
                        <a:rPr lang="en-US" sz="2200" baseline="-25000" dirty="0"/>
                        <a:t>2</a:t>
                      </a:r>
                      <a:r>
                        <a:rPr lang="en-US" sz="2200" dirty="0"/>
                        <a:t> rise</a:t>
                      </a:r>
                    </a:p>
                    <a:p>
                      <a:pPr marL="342900" indent="-342900">
                        <a:buFont typeface="Arial" panose="020B0604020202020204" pitchFamily="34" charset="0"/>
                        <a:buChar char="•"/>
                      </a:pPr>
                      <a:r>
                        <a:rPr lang="en-US" sz="2200" dirty="0"/>
                        <a:t>“capabilities exceed RAD” (e.g. vol targeted)</a:t>
                      </a:r>
                    </a:p>
                  </a:txBody>
                  <a:tcPr marL="115829" marR="115829" marT="57915" marB="57915"/>
                </a:tc>
                <a:extLst>
                  <a:ext uri="{0D108BD9-81ED-4DB2-BD59-A6C34878D82A}">
                    <a16:rowId xmlns:a16="http://schemas.microsoft.com/office/drawing/2014/main" val="1407386061"/>
                  </a:ext>
                </a:extLst>
              </a:tr>
              <a:tr h="814757">
                <a:tc>
                  <a:txBody>
                    <a:bodyPr/>
                    <a:lstStyle/>
                    <a:p>
                      <a:pPr marL="342900" indent="-342900">
                        <a:buFont typeface="Arial" panose="020B0604020202020204" pitchFamily="34" charset="0"/>
                        <a:buChar char="•"/>
                      </a:pPr>
                      <a:r>
                        <a:rPr lang="en-US" sz="2200" dirty="0"/>
                        <a:t>Need FiO2 &gt; 36% (~4L) </a:t>
                      </a:r>
                    </a:p>
                    <a:p>
                      <a:pPr marL="342900" indent="-342900">
                        <a:buFont typeface="Arial" panose="020B0604020202020204" pitchFamily="34" charset="0"/>
                        <a:buChar char="•"/>
                      </a:pPr>
                      <a:r>
                        <a:rPr lang="en-US" sz="2200" dirty="0"/>
                        <a:t>8+ </a:t>
                      </a:r>
                      <a:r>
                        <a:rPr lang="en-US" sz="2200" dirty="0" err="1"/>
                        <a:t>hr</a:t>
                      </a:r>
                      <a:r>
                        <a:rPr lang="en-US" sz="2200" dirty="0"/>
                        <a:t>/day use</a:t>
                      </a:r>
                    </a:p>
                    <a:p>
                      <a:pPr marL="342900" indent="-342900">
                        <a:buFont typeface="Arial" panose="020B0604020202020204" pitchFamily="34" charset="0"/>
                        <a:buChar char="•"/>
                      </a:pPr>
                      <a:r>
                        <a:rPr lang="en-US" sz="2200" dirty="0"/>
                        <a:t>Need battery</a:t>
                      </a:r>
                    </a:p>
                  </a:txBody>
                  <a:tcPr marL="115829" marR="115829" marT="57915" marB="57915"/>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document </a:t>
                      </a:r>
                      <a:r>
                        <a:rPr lang="en-US" sz="2200" b="1" dirty="0"/>
                        <a:t>full</a:t>
                      </a:r>
                      <a:r>
                        <a:rPr lang="en-US" sz="2200" dirty="0"/>
                        <a:t> settings of HMV use within 24h of discharge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p>
                  </a:txBody>
                  <a:tcPr marL="115829" marR="115829" marT="57915" marB="57915"/>
                </a:tc>
                <a:extLst>
                  <a:ext uri="{0D108BD9-81ED-4DB2-BD59-A6C34878D82A}">
                    <a16:rowId xmlns:a16="http://schemas.microsoft.com/office/drawing/2014/main" val="3546751576"/>
                  </a:ext>
                </a:extLst>
              </a:tr>
              <a:tr h="814757">
                <a:tc gridSpan="2">
                  <a:txBody>
                    <a:bodyPr/>
                    <a:lstStyle/>
                    <a:p>
                      <a:r>
                        <a:rPr lang="en-US" sz="2200" dirty="0"/>
                        <a:t>Q6month Continued Usage Criteria: confirm medically necessary, avg 5h/24hr usage, and any of improved (CO</a:t>
                      </a:r>
                      <a:r>
                        <a:rPr lang="en-US" sz="2200" baseline="-25000" dirty="0"/>
                        <a:t>2</a:t>
                      </a:r>
                      <a:r>
                        <a:rPr lang="en-US" sz="2200" dirty="0"/>
                        <a:t>, exacerbations, symptoms)</a:t>
                      </a:r>
                    </a:p>
                  </a:txBody>
                  <a:tcPr marL="115829" marR="115829" marT="57915" marB="57915"/>
                </a:tc>
                <a:tc hMerge="1">
                  <a:txBody>
                    <a:bodyPr/>
                    <a:lstStyle/>
                    <a:p>
                      <a:endParaRPr lang="en-US" sz="2300" dirty="0"/>
                    </a:p>
                  </a:txBody>
                  <a:tcPr marL="115829" marR="115829" marT="57915" marB="57915"/>
                </a:tc>
                <a:extLst>
                  <a:ext uri="{0D108BD9-81ED-4DB2-BD59-A6C34878D82A}">
                    <a16:rowId xmlns:a16="http://schemas.microsoft.com/office/drawing/2014/main" val="2331355340"/>
                  </a:ext>
                </a:extLst>
              </a:tr>
            </a:tbl>
          </a:graphicData>
        </a:graphic>
      </p:graphicFrame>
    </p:spTree>
    <p:extLst>
      <p:ext uri="{BB962C8B-B14F-4D97-AF65-F5344CB8AC3E}">
        <p14:creationId xmlns:p14="http://schemas.microsoft.com/office/powerpoint/2010/main" val="3615928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020FDCE-418F-FB44-B204-2BA56A92A969}"/>
              </a:ext>
            </a:extLst>
          </p:cNvPr>
          <p:cNvSpPr txBox="1">
            <a:spLocks/>
          </p:cNvSpPr>
          <p:nvPr/>
        </p:nvSpPr>
        <p:spPr>
          <a:xfrm>
            <a:off x="395752" y="1648645"/>
            <a:ext cx="60198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a:t>With </a:t>
            </a:r>
            <a:r>
              <a:rPr lang="en-US" sz="2200" u="sng" dirty="0"/>
              <a:t>research support</a:t>
            </a:r>
            <a:r>
              <a:rPr lang="en-US" sz="2200" dirty="0"/>
              <a:t> from: </a:t>
            </a:r>
          </a:p>
          <a:p>
            <a:pPr>
              <a:lnSpc>
                <a:spcPct val="100000"/>
              </a:lnSpc>
              <a:spcBef>
                <a:spcPts val="0"/>
              </a:spcBef>
            </a:pPr>
            <a:r>
              <a:rPr lang="en-US" sz="2200" dirty="0"/>
              <a:t>The Intermountain Foundation</a:t>
            </a:r>
          </a:p>
          <a:p>
            <a:pPr>
              <a:lnSpc>
                <a:spcPct val="100000"/>
              </a:lnSpc>
              <a:spcBef>
                <a:spcPts val="0"/>
              </a:spcBef>
            </a:pPr>
            <a:r>
              <a:rPr lang="en-US" sz="2200" dirty="0"/>
              <a:t>ATS ASPIRE Fellowship </a:t>
            </a:r>
          </a:p>
          <a:p>
            <a:pPr>
              <a:lnSpc>
                <a:spcPct val="100000"/>
              </a:lnSpc>
              <a:spcBef>
                <a:spcPts val="0"/>
              </a:spcBef>
            </a:pPr>
            <a:r>
              <a:rPr lang="en-US" sz="2200" dirty="0"/>
              <a:t>NIH/NHLBI T32 University of Utah PCCM</a:t>
            </a:r>
          </a:p>
          <a:p>
            <a:pPr>
              <a:lnSpc>
                <a:spcPct val="100000"/>
              </a:lnSpc>
              <a:spcBef>
                <a:spcPts val="0"/>
              </a:spcBef>
            </a:pPr>
            <a:r>
              <a:rPr lang="en-US" sz="2200" dirty="0"/>
              <a:t>Partial support for all datasets within the Utah Population Database provided by: </a:t>
            </a:r>
          </a:p>
          <a:p>
            <a:pPr lvl="1">
              <a:lnSpc>
                <a:spcPct val="100000"/>
              </a:lnSpc>
              <a:spcBef>
                <a:spcPts val="0"/>
              </a:spcBef>
            </a:pPr>
            <a:r>
              <a:rPr lang="en-US" sz="2200" dirty="0"/>
              <a:t>U of Utah Huntsman Cancer Institute (HCI)</a:t>
            </a:r>
          </a:p>
          <a:p>
            <a:pPr lvl="1">
              <a:lnSpc>
                <a:spcPct val="100000"/>
              </a:lnSpc>
              <a:spcBef>
                <a:spcPts val="0"/>
              </a:spcBef>
            </a:pPr>
            <a:r>
              <a:rPr lang="en-US" sz="2200" dirty="0"/>
              <a:t>HCI Cancer Center Support grant P30 CA2014 from the National Cancer Institute</a:t>
            </a:r>
          </a:p>
          <a:p>
            <a:pPr marL="457200" lvl="1" indent="0">
              <a:lnSpc>
                <a:spcPct val="100000"/>
              </a:lnSpc>
              <a:spcBef>
                <a:spcPts val="0"/>
              </a:spcBef>
              <a:buFont typeface="Arial" panose="020B0604020202020204" pitchFamily="34" charset="0"/>
              <a:buNone/>
            </a:pPr>
            <a:endParaRPr lang="en-US" sz="2200" dirty="0"/>
          </a:p>
          <a:p>
            <a:pPr marL="0" indent="0">
              <a:lnSpc>
                <a:spcPct val="100000"/>
              </a:lnSpc>
              <a:spcBef>
                <a:spcPts val="0"/>
              </a:spcBef>
              <a:buNone/>
            </a:pPr>
            <a:r>
              <a:rPr lang="en-US" sz="2200" u="sng" dirty="0"/>
              <a:t>Clinical Support from </a:t>
            </a:r>
          </a:p>
          <a:p>
            <a:pPr>
              <a:lnSpc>
                <a:spcPct val="100000"/>
              </a:lnSpc>
              <a:spcBef>
                <a:spcPts val="0"/>
              </a:spcBef>
            </a:pPr>
            <a:r>
              <a:rPr lang="en-US" sz="2200" dirty="0"/>
              <a:t>PDNs (Claire Davies and Megan Hepworth)</a:t>
            </a:r>
          </a:p>
          <a:p>
            <a:pPr>
              <a:lnSpc>
                <a:spcPct val="100000"/>
              </a:lnSpc>
              <a:spcBef>
                <a:spcPts val="0"/>
              </a:spcBef>
            </a:pPr>
            <a:r>
              <a:rPr lang="en-US" sz="2200" dirty="0"/>
              <a:t>Schmidt Chest Clinic</a:t>
            </a:r>
          </a:p>
          <a:p>
            <a:pPr marL="457200" lvl="1" indent="0">
              <a:lnSpc>
                <a:spcPct val="100000"/>
              </a:lnSpc>
              <a:spcBef>
                <a:spcPts val="0"/>
              </a:spcBef>
              <a:buFont typeface="Arial" panose="020B0604020202020204" pitchFamily="34" charset="0"/>
              <a:buNone/>
            </a:pPr>
            <a:endParaRPr lang="en-US" sz="2200" dirty="0"/>
          </a:p>
        </p:txBody>
      </p:sp>
      <p:sp>
        <p:nvSpPr>
          <p:cNvPr id="5" name="Content Placeholder 3">
            <a:extLst>
              <a:ext uri="{FF2B5EF4-FFF2-40B4-BE49-F238E27FC236}">
                <a16:creationId xmlns:a16="http://schemas.microsoft.com/office/drawing/2014/main" id="{CDC1D30B-BFE4-87B2-E7E7-957AF18F9C65}"/>
              </a:ext>
            </a:extLst>
          </p:cNvPr>
          <p:cNvSpPr txBox="1">
            <a:spLocks/>
          </p:cNvSpPr>
          <p:nvPr/>
        </p:nvSpPr>
        <p:spPr>
          <a:xfrm>
            <a:off x="6614648" y="1825625"/>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u="sng" dirty="0"/>
              <a:t>Intermountain Health: </a:t>
            </a:r>
          </a:p>
          <a:p>
            <a:pPr>
              <a:lnSpc>
                <a:spcPct val="100000"/>
              </a:lnSpc>
              <a:spcBef>
                <a:spcPts val="0"/>
              </a:spcBef>
            </a:pPr>
            <a:r>
              <a:rPr lang="en-US" sz="1600" dirty="0"/>
              <a:t>Ithan Peltan, MD MSc </a:t>
            </a:r>
          </a:p>
          <a:p>
            <a:pPr>
              <a:lnSpc>
                <a:spcPct val="100000"/>
              </a:lnSpc>
              <a:spcBef>
                <a:spcPts val="0"/>
              </a:spcBef>
            </a:pPr>
            <a:r>
              <a:rPr lang="en-US" sz="1600" dirty="0"/>
              <a:t>Sam Brown, MD MSc</a:t>
            </a:r>
          </a:p>
          <a:p>
            <a:pPr marL="0" indent="0">
              <a:lnSpc>
                <a:spcPct val="100000"/>
              </a:lnSpc>
              <a:spcBef>
                <a:spcPts val="0"/>
              </a:spcBef>
              <a:buFont typeface="Arial" panose="020B0604020202020204" pitchFamily="34" charset="0"/>
              <a:buNone/>
            </a:pPr>
            <a:endParaRPr lang="en-US" sz="1600" dirty="0"/>
          </a:p>
          <a:p>
            <a:pPr marL="0" indent="0">
              <a:lnSpc>
                <a:spcPct val="100000"/>
              </a:lnSpc>
              <a:spcBef>
                <a:spcPts val="0"/>
              </a:spcBef>
              <a:buFont typeface="Arial" panose="020B0604020202020204" pitchFamily="34" charset="0"/>
              <a:buNone/>
            </a:pPr>
            <a:r>
              <a:rPr lang="en-US" sz="1600" u="sng" dirty="0"/>
              <a:t>Select Health: </a:t>
            </a:r>
          </a:p>
          <a:p>
            <a:pPr>
              <a:lnSpc>
                <a:spcPct val="100000"/>
              </a:lnSpc>
              <a:spcBef>
                <a:spcPts val="0"/>
              </a:spcBef>
            </a:pPr>
            <a:r>
              <a:rPr lang="en-US" sz="1600" dirty="0"/>
              <a:t>Rylan Fowers, PhD</a:t>
            </a:r>
          </a:p>
          <a:p>
            <a:pPr>
              <a:lnSpc>
                <a:spcPct val="100000"/>
              </a:lnSpc>
              <a:spcBef>
                <a:spcPts val="0"/>
              </a:spcBef>
            </a:pPr>
            <a:r>
              <a:rPr lang="en-US" sz="1600" dirty="0"/>
              <a:t>David Hedges, PhD</a:t>
            </a:r>
          </a:p>
          <a:p>
            <a:pPr marL="0" indent="0">
              <a:lnSpc>
                <a:spcPct val="100000"/>
              </a:lnSpc>
              <a:spcBef>
                <a:spcPts val="0"/>
              </a:spcBef>
              <a:buFont typeface="Arial" panose="020B0604020202020204" pitchFamily="34" charset="0"/>
              <a:buNone/>
            </a:pPr>
            <a:endParaRPr lang="en-US" sz="1600" dirty="0"/>
          </a:p>
          <a:p>
            <a:pPr marL="0" indent="0">
              <a:lnSpc>
                <a:spcPct val="100000"/>
              </a:lnSpc>
              <a:spcBef>
                <a:spcPts val="0"/>
              </a:spcBef>
              <a:buFont typeface="Arial" panose="020B0604020202020204" pitchFamily="34" charset="0"/>
              <a:buNone/>
            </a:pPr>
            <a:r>
              <a:rPr lang="en-US" sz="1600" u="sng" dirty="0"/>
              <a:t>Utah Population Database</a:t>
            </a:r>
            <a:r>
              <a:rPr lang="en-US" sz="1600" dirty="0"/>
              <a:t>: </a:t>
            </a:r>
          </a:p>
          <a:p>
            <a:pPr>
              <a:lnSpc>
                <a:spcPct val="100000"/>
              </a:lnSpc>
              <a:spcBef>
                <a:spcPts val="0"/>
              </a:spcBef>
            </a:pPr>
            <a:r>
              <a:rPr lang="en-US" sz="1600" dirty="0"/>
              <a:t>Myke Madsen, </a:t>
            </a:r>
            <a:r>
              <a:rPr lang="en-US" sz="1600" dirty="0" err="1"/>
              <a:t>MStat</a:t>
            </a:r>
            <a:endParaRPr lang="en-US" sz="1600" dirty="0"/>
          </a:p>
          <a:p>
            <a:pPr>
              <a:lnSpc>
                <a:spcPct val="100000"/>
              </a:lnSpc>
              <a:spcBef>
                <a:spcPts val="0"/>
              </a:spcBef>
            </a:pPr>
            <a:r>
              <a:rPr lang="en-US" sz="1600" dirty="0"/>
              <a:t>Marie Gibson, CCRP</a:t>
            </a:r>
          </a:p>
          <a:p>
            <a:pPr marL="0" indent="0">
              <a:lnSpc>
                <a:spcPct val="100000"/>
              </a:lnSpc>
              <a:spcBef>
                <a:spcPts val="0"/>
              </a:spcBef>
              <a:buFont typeface="Arial" panose="020B0604020202020204" pitchFamily="34" charset="0"/>
              <a:buNone/>
            </a:pPr>
            <a:endParaRPr lang="en-US" sz="1600" dirty="0"/>
          </a:p>
          <a:p>
            <a:pPr marL="0" indent="0">
              <a:lnSpc>
                <a:spcPct val="100000"/>
              </a:lnSpc>
              <a:spcBef>
                <a:spcPts val="0"/>
              </a:spcBef>
              <a:buFont typeface="Arial" panose="020B0604020202020204" pitchFamily="34" charset="0"/>
              <a:buNone/>
            </a:pPr>
            <a:r>
              <a:rPr lang="en-US" sz="1600" u="sng" dirty="0"/>
              <a:t>University of Utah</a:t>
            </a:r>
            <a:r>
              <a:rPr lang="en-US" sz="1600" dirty="0"/>
              <a:t>: </a:t>
            </a:r>
          </a:p>
          <a:p>
            <a:pPr>
              <a:lnSpc>
                <a:spcPct val="100000"/>
              </a:lnSpc>
              <a:spcBef>
                <a:spcPts val="0"/>
              </a:spcBef>
            </a:pPr>
            <a:r>
              <a:rPr lang="en-US" sz="1600" dirty="0"/>
              <a:t>Ram </a:t>
            </a:r>
            <a:r>
              <a:rPr lang="en-US" sz="1600" dirty="0" err="1"/>
              <a:t>Gouripeddi</a:t>
            </a:r>
            <a:r>
              <a:rPr lang="en-US" sz="1600" dirty="0"/>
              <a:t>, MBBS MSc </a:t>
            </a:r>
          </a:p>
          <a:p>
            <a:pPr>
              <a:lnSpc>
                <a:spcPct val="100000"/>
              </a:lnSpc>
              <a:spcBef>
                <a:spcPts val="0"/>
              </a:spcBef>
            </a:pPr>
            <a:r>
              <a:rPr lang="en-US" sz="1600" dirty="0"/>
              <a:t>Jeanette Brown MD PhD</a:t>
            </a:r>
          </a:p>
          <a:p>
            <a:pPr>
              <a:lnSpc>
                <a:spcPct val="100000"/>
              </a:lnSpc>
              <a:spcBef>
                <a:spcPts val="0"/>
              </a:spcBef>
            </a:pPr>
            <a:r>
              <a:rPr lang="en-US" sz="1600" dirty="0"/>
              <a:t>Joseph Finkelstein MD PhD</a:t>
            </a:r>
          </a:p>
          <a:p>
            <a:pPr marL="0" indent="0">
              <a:lnSpc>
                <a:spcPct val="100000"/>
              </a:lnSpc>
              <a:spcBef>
                <a:spcPts val="0"/>
              </a:spcBef>
              <a:buFont typeface="Arial" panose="020B0604020202020204" pitchFamily="34" charset="0"/>
              <a:buNone/>
            </a:pPr>
            <a:endParaRPr lang="en-US" sz="1600" dirty="0"/>
          </a:p>
          <a:p>
            <a:pPr marL="0" indent="0">
              <a:lnSpc>
                <a:spcPct val="100000"/>
              </a:lnSpc>
              <a:spcBef>
                <a:spcPts val="0"/>
              </a:spcBef>
              <a:buFont typeface="Arial" panose="020B0604020202020204" pitchFamily="34" charset="0"/>
              <a:buNone/>
            </a:pPr>
            <a:r>
              <a:rPr lang="en-US" sz="1600" u="sng" dirty="0"/>
              <a:t>University of California, Davis</a:t>
            </a:r>
            <a:r>
              <a:rPr lang="en-US" sz="1600" dirty="0"/>
              <a:t>: </a:t>
            </a:r>
          </a:p>
          <a:p>
            <a:pPr>
              <a:lnSpc>
                <a:spcPct val="100000"/>
              </a:lnSpc>
              <a:spcBef>
                <a:spcPts val="0"/>
              </a:spcBef>
            </a:pPr>
            <a:r>
              <a:rPr lang="en-US" sz="1600" dirty="0"/>
              <a:t>Krishna Sundar, MD</a:t>
            </a:r>
          </a:p>
        </p:txBody>
      </p:sp>
      <p:pic>
        <p:nvPicPr>
          <p:cNvPr id="6" name="Graphic 5">
            <a:extLst>
              <a:ext uri="{FF2B5EF4-FFF2-40B4-BE49-F238E27FC236}">
                <a16:creationId xmlns:a16="http://schemas.microsoft.com/office/drawing/2014/main" id="{253D0738-529D-E98F-A328-9465AD6D8C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6991" y="1692511"/>
            <a:ext cx="2148991" cy="968014"/>
          </a:xfrm>
          <a:prstGeom prst="rect">
            <a:avLst/>
          </a:prstGeom>
        </p:spPr>
      </p:pic>
      <p:pic>
        <p:nvPicPr>
          <p:cNvPr id="7" name="Picture 10" descr="Anastasia Prokofyeva">
            <a:extLst>
              <a:ext uri="{FF2B5EF4-FFF2-40B4-BE49-F238E27FC236}">
                <a16:creationId xmlns:a16="http://schemas.microsoft.com/office/drawing/2014/main" id="{6C6C6B13-3EC7-9100-7226-AF03284ACE5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490165" y="3781971"/>
            <a:ext cx="1743893" cy="4336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nastasia Prokofyeva">
            <a:extLst>
              <a:ext uri="{FF2B5EF4-FFF2-40B4-BE49-F238E27FC236}">
                <a16:creationId xmlns:a16="http://schemas.microsoft.com/office/drawing/2014/main" id="{FA048BE3-D6A5-BB07-AC3E-2E917A9C8A5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359536" y="4670421"/>
            <a:ext cx="1613264" cy="558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UC Davis Logo and symbol, meaning, history, PNG, brand">
            <a:extLst>
              <a:ext uri="{FF2B5EF4-FFF2-40B4-BE49-F238E27FC236}">
                <a16:creationId xmlns:a16="http://schemas.microsoft.com/office/drawing/2014/main" id="{6CF85AB3-1958-1C50-F93A-CAC5F4E7D7A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521922" y="5492695"/>
            <a:ext cx="1232263" cy="69314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66FB9DF-5CA4-F7EF-3AA2-274EDAE008AA}"/>
              </a:ext>
            </a:extLst>
          </p:cNvPr>
          <p:cNvSpPr>
            <a:spLocks noGrp="1"/>
          </p:cNvSpPr>
          <p:nvPr>
            <p:ph type="title"/>
          </p:nvPr>
        </p:nvSpPr>
        <p:spPr>
          <a:xfrm>
            <a:off x="838200" y="365125"/>
            <a:ext cx="10515600" cy="1325563"/>
          </a:xfrm>
        </p:spPr>
        <p:txBody>
          <a:bodyPr>
            <a:normAutofit/>
          </a:bodyPr>
          <a:lstStyle/>
          <a:p>
            <a:r>
              <a:rPr lang="en-US" sz="3200" dirty="0"/>
              <a:t>Contact: </a:t>
            </a:r>
            <a:r>
              <a:rPr lang="en-US" sz="3200" dirty="0">
                <a:hlinkClick r:id="rId8"/>
              </a:rPr>
              <a:t>brian.locke@imail.org</a:t>
            </a:r>
            <a:r>
              <a:rPr lang="en-US" sz="3200" dirty="0"/>
              <a:t> or EHR message</a:t>
            </a:r>
          </a:p>
        </p:txBody>
      </p:sp>
      <p:pic>
        <p:nvPicPr>
          <p:cNvPr id="2" name="Picture 1">
            <a:extLst>
              <a:ext uri="{FF2B5EF4-FFF2-40B4-BE49-F238E27FC236}">
                <a16:creationId xmlns:a16="http://schemas.microsoft.com/office/drawing/2014/main" id="{FA91F544-55D8-60B3-45B1-108ED04153C3}"/>
              </a:ext>
            </a:extLst>
          </p:cNvPr>
          <p:cNvPicPr>
            <a:picLocks noChangeAspect="1"/>
          </p:cNvPicPr>
          <p:nvPr/>
        </p:nvPicPr>
        <p:blipFill>
          <a:blip r:embed="rId9"/>
          <a:stretch>
            <a:fillRect/>
          </a:stretch>
        </p:blipFill>
        <p:spPr>
          <a:xfrm>
            <a:off x="9433276" y="2829448"/>
            <a:ext cx="1394649" cy="662366"/>
          </a:xfrm>
          <a:prstGeom prst="rect">
            <a:avLst/>
          </a:prstGeom>
        </p:spPr>
      </p:pic>
      <p:pic>
        <p:nvPicPr>
          <p:cNvPr id="3" name="Picture 2">
            <a:extLst>
              <a:ext uri="{FF2B5EF4-FFF2-40B4-BE49-F238E27FC236}">
                <a16:creationId xmlns:a16="http://schemas.microsoft.com/office/drawing/2014/main" id="{F95FC9FB-E8E7-6856-DBFA-649CC5ED1E60}"/>
              </a:ext>
            </a:extLst>
          </p:cNvPr>
          <p:cNvPicPr>
            <a:picLocks noChangeAspect="1"/>
          </p:cNvPicPr>
          <p:nvPr/>
        </p:nvPicPr>
        <p:blipFill>
          <a:blip r:embed="rId10"/>
          <a:stretch>
            <a:fillRect/>
          </a:stretch>
        </p:blipFill>
        <p:spPr>
          <a:xfrm>
            <a:off x="9084184" y="458334"/>
            <a:ext cx="1046416" cy="1046416"/>
          </a:xfrm>
          <a:prstGeom prst="rect">
            <a:avLst/>
          </a:prstGeom>
        </p:spPr>
      </p:pic>
      <p:sp>
        <p:nvSpPr>
          <p:cNvPr id="11" name="Content Placeholder 2">
            <a:extLst>
              <a:ext uri="{FF2B5EF4-FFF2-40B4-BE49-F238E27FC236}">
                <a16:creationId xmlns:a16="http://schemas.microsoft.com/office/drawing/2014/main" id="{21C622E0-5212-73FA-A54B-2C2A2DE357B1}"/>
              </a:ext>
            </a:extLst>
          </p:cNvPr>
          <p:cNvSpPr txBox="1">
            <a:spLocks/>
          </p:cNvSpPr>
          <p:nvPr/>
        </p:nvSpPr>
        <p:spPr>
          <a:xfrm>
            <a:off x="10198274" y="738377"/>
            <a:ext cx="1855583" cy="5790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Notebook LM on </a:t>
            </a:r>
            <a:r>
              <a:rPr lang="en-US" sz="1800" dirty="0" err="1"/>
              <a:t>Hypercap</a:t>
            </a:r>
            <a:r>
              <a:rPr lang="en-US" sz="1800" dirty="0"/>
              <a:t>. R.F.</a:t>
            </a:r>
          </a:p>
        </p:txBody>
      </p:sp>
    </p:spTree>
    <p:extLst>
      <p:ext uri="{BB962C8B-B14F-4D97-AF65-F5344CB8AC3E}">
        <p14:creationId xmlns:p14="http://schemas.microsoft.com/office/powerpoint/2010/main" val="82631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9621-1CA9-2A21-B5CB-3E28D27C27F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28F5530-40C3-8600-3704-A8E83CC4FECC}"/>
                  </a:ext>
                </a:extLst>
              </p:cNvPr>
              <p:cNvSpPr txBox="1"/>
              <p:nvPr/>
            </p:nvSpPr>
            <p:spPr>
              <a:xfrm>
                <a:off x="244400" y="2967675"/>
                <a:ext cx="7439510" cy="547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𝑴𝒂𝒙𝒊𝒎𝒖𝒎</m:t>
                      </m:r>
                      <m:r>
                        <a:rPr lang="en-US" b="1" i="1" smtClean="0">
                          <a:latin typeface="Cambria Math" panose="02040503050406030204" pitchFamily="18" charset="0"/>
                        </a:rPr>
                        <m:t> </m:t>
                      </m:r>
                      <m:r>
                        <a:rPr lang="en-US" b="1" i="1" smtClean="0">
                          <a:latin typeface="Cambria Math" panose="02040503050406030204" pitchFamily="18" charset="0"/>
                        </a:rPr>
                        <m:t>𝑺𝒖𝒔𝒕𝒂𝒊𝒏𝒂𝒃𝒍𝒆</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𝑀𝑢𝑠𝑐𝑙𝑒</m:t>
                      </m:r>
                      <m:r>
                        <a:rPr lang="en-US" b="0" i="1" smtClean="0">
                          <a:latin typeface="Cambria Math" panose="02040503050406030204" pitchFamily="18" charset="0"/>
                        </a:rPr>
                        <m:t> </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𝐶𝑜𝑛𝑡𝑟𝑜𝑙</m:t>
                      </m:r>
                      <m:r>
                        <a:rPr lang="en-US" b="0" i="1" smtClean="0">
                          <a:latin typeface="Cambria Math" panose="02040503050406030204" pitchFamily="18" charset="0"/>
                        </a:rPr>
                        <m:t> </m:t>
                      </m:r>
                      <m:r>
                        <a:rPr lang="en-US" b="0" i="1" smtClean="0">
                          <a:latin typeface="Cambria Math" panose="02040503050406030204" pitchFamily="18" charset="0"/>
                        </a:rPr>
                        <m:t>𝑆𝑡𝑎𝑏𝑖𝑙𝑖𝑡𝑦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𝑅𝑒𝑠𝑝𝑖𝑟𝑎𝑡𝑜𝑟𝑦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𝑆𝑦𝑠𝑡𝑒𝑚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𝐿𝑜𝑎𝑑𝑠</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828F5530-40C3-8600-3704-A8E83CC4FECC}"/>
                  </a:ext>
                </a:extLst>
              </p:cNvPr>
              <p:cNvSpPr txBox="1">
                <a:spLocks noRot="1" noChangeAspect="1" noMove="1" noResize="1" noEditPoints="1" noAdjustHandles="1" noChangeArrowheads="1" noChangeShapeType="1" noTextEdit="1"/>
              </p:cNvSpPr>
              <p:nvPr/>
            </p:nvSpPr>
            <p:spPr>
              <a:xfrm>
                <a:off x="244400" y="2967675"/>
                <a:ext cx="7439510" cy="547650"/>
              </a:xfrm>
              <a:prstGeom prst="rect">
                <a:avLst/>
              </a:prstGeom>
              <a:blipFill>
                <a:blip r:embed="rId3"/>
                <a:stretch>
                  <a:fillRect t="-4545" b="-20455"/>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75677A60-AD51-01DA-5F3E-10C5C5F67A71}"/>
              </a:ext>
            </a:extLst>
          </p:cNvPr>
          <p:cNvPicPr>
            <a:picLocks noChangeAspect="1"/>
          </p:cNvPicPr>
          <p:nvPr/>
        </p:nvPicPr>
        <p:blipFill>
          <a:blip r:embed="rId4"/>
          <a:srcRect t="48789"/>
          <a:stretch>
            <a:fillRect/>
          </a:stretch>
        </p:blipFill>
        <p:spPr>
          <a:xfrm>
            <a:off x="547082" y="325883"/>
            <a:ext cx="7747000" cy="139831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BCA36B-0159-6FAF-1C6C-2AF51A2DD308}"/>
                  </a:ext>
                </a:extLst>
              </p:cNvPr>
              <p:cNvSpPr txBox="1"/>
              <p:nvPr/>
            </p:nvSpPr>
            <p:spPr>
              <a:xfrm>
                <a:off x="410713" y="1984282"/>
                <a:ext cx="7939481"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𝑹𝒆𝒒𝒖𝒊𝒓𝒆𝒅</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1"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𝑉𝑒𝑛𝑡𝑖𝑙𝑎𝑡𝑖𝑜𝑛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𝑊𝑎𝑠𝑡𝑒𝑑</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𝑃𝑟𝑜𝑑𝑢𝑐𝑡𝑖𝑜𝑛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𝑃𝑎𝐶𝑂</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𝑇𝑎𝑟𝑔𝑒𝑡</m:t>
                          </m:r>
                          <m:r>
                            <a:rPr lang="en-US" b="0" i="1" baseline="30000"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4" name="TextBox 3">
                <a:extLst>
                  <a:ext uri="{FF2B5EF4-FFF2-40B4-BE49-F238E27FC236}">
                    <a16:creationId xmlns:a16="http://schemas.microsoft.com/office/drawing/2014/main" id="{3BBCA36B-0159-6FAF-1C6C-2AF51A2DD308}"/>
                  </a:ext>
                </a:extLst>
              </p:cNvPr>
              <p:cNvSpPr txBox="1">
                <a:spLocks noRot="1" noChangeAspect="1" noMove="1" noResize="1" noEditPoints="1" noAdjustHandles="1" noChangeArrowheads="1" noChangeShapeType="1" noTextEdit="1"/>
              </p:cNvSpPr>
              <p:nvPr/>
            </p:nvSpPr>
            <p:spPr>
              <a:xfrm>
                <a:off x="410713" y="1984282"/>
                <a:ext cx="7939481" cy="575157"/>
              </a:xfrm>
              <a:prstGeom prst="rect">
                <a:avLst/>
              </a:prstGeom>
              <a:blipFill>
                <a:blip r:embed="rId5"/>
                <a:stretch>
                  <a:fillRect t="-8696" b="-1956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8D8DD0F-F857-A846-DF47-B098CD5D8AAB}"/>
              </a:ext>
            </a:extLst>
          </p:cNvPr>
          <p:cNvSpPr txBox="1"/>
          <p:nvPr/>
        </p:nvSpPr>
        <p:spPr>
          <a:xfrm>
            <a:off x="911942" y="4298562"/>
            <a:ext cx="10368116" cy="1785104"/>
          </a:xfrm>
          <a:prstGeom prst="rect">
            <a:avLst/>
          </a:prstGeom>
          <a:noFill/>
        </p:spPr>
        <p:txBody>
          <a:bodyPr wrap="square" rtlCol="0">
            <a:spAutoFit/>
          </a:bodyPr>
          <a:lstStyle/>
          <a:p>
            <a:r>
              <a:rPr lang="en-US" sz="2200" b="1" dirty="0"/>
              <a:t>Demand and Supply</a:t>
            </a:r>
          </a:p>
          <a:p>
            <a:pPr marL="342900" indent="-342900">
              <a:buFont typeface="Arial" panose="020B0604020202020204" pitchFamily="34" charset="0"/>
              <a:buChar char="•"/>
            </a:pPr>
            <a:r>
              <a:rPr lang="en-US" sz="2200" dirty="0"/>
              <a:t>Demand depends on V̇CO₂, </a:t>
            </a:r>
            <a:r>
              <a:rPr lang="en-US" sz="2200" dirty="0" err="1"/>
              <a:t>Vd</a:t>
            </a:r>
            <a:r>
              <a:rPr lang="en-US" sz="2200" dirty="0"/>
              <a:t>/Vt, target </a:t>
            </a:r>
            <a:r>
              <a:rPr lang="en-US" sz="2200" dirty="0" err="1"/>
              <a:t>PaCO</a:t>
            </a:r>
            <a:r>
              <a:rPr lang="en-US" sz="2200" dirty="0"/>
              <a:t>₂; </a:t>
            </a:r>
          </a:p>
          <a:p>
            <a:pPr marL="342900" indent="-342900">
              <a:buFont typeface="Arial" panose="020B0604020202020204" pitchFamily="34" charset="0"/>
              <a:buChar char="•"/>
            </a:pPr>
            <a:r>
              <a:rPr lang="en-US" sz="2200" dirty="0"/>
              <a:t>Supply depends on muscle capacity, mechanics, control stability, loads.</a:t>
            </a:r>
          </a:p>
          <a:p>
            <a:endParaRPr lang="en-US" sz="2200" dirty="0"/>
          </a:p>
          <a:p>
            <a:r>
              <a:rPr lang="en-US" sz="2200" dirty="0"/>
              <a:t>Supply-Demand mismatch == </a:t>
            </a:r>
            <a:r>
              <a:rPr lang="en-US" sz="2200" b="1" dirty="0"/>
              <a:t>respiratory failure</a:t>
            </a:r>
          </a:p>
        </p:txBody>
      </p:sp>
    </p:spTree>
    <p:extLst>
      <p:ext uri="{BB962C8B-B14F-4D97-AF65-F5344CB8AC3E}">
        <p14:creationId xmlns:p14="http://schemas.microsoft.com/office/powerpoint/2010/main" val="134415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FC5C-3CE7-4EA1-1CFE-ECC22C90F5C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9065A4C-229E-2D1C-9835-5B12E46C02B4}"/>
                  </a:ext>
                </a:extLst>
              </p:cNvPr>
              <p:cNvSpPr txBox="1"/>
              <p:nvPr/>
            </p:nvSpPr>
            <p:spPr>
              <a:xfrm>
                <a:off x="244400" y="2967675"/>
                <a:ext cx="7439510" cy="547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𝑴𝒂𝒙𝒊𝒎𝒖𝒎</m:t>
                      </m:r>
                      <m:r>
                        <a:rPr lang="en-US" b="1" i="1" smtClean="0">
                          <a:latin typeface="Cambria Math" panose="02040503050406030204" pitchFamily="18" charset="0"/>
                        </a:rPr>
                        <m:t> </m:t>
                      </m:r>
                      <m:r>
                        <a:rPr lang="en-US" b="1" i="1" smtClean="0">
                          <a:latin typeface="Cambria Math" panose="02040503050406030204" pitchFamily="18" charset="0"/>
                        </a:rPr>
                        <m:t>𝑺𝒖𝒔𝒕𝒂𝒊𝒏𝒂𝒃𝒍𝒆</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𝑀𝑢𝑠𝑐𝑙𝑒</m:t>
                      </m:r>
                      <m:r>
                        <a:rPr lang="en-US" b="0" i="1" smtClean="0">
                          <a:latin typeface="Cambria Math" panose="02040503050406030204" pitchFamily="18" charset="0"/>
                        </a:rPr>
                        <m:t> </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𝐶𝑜𝑛𝑡𝑟𝑜𝑙</m:t>
                      </m:r>
                      <m:r>
                        <a:rPr lang="en-US" b="0" i="1" smtClean="0">
                          <a:latin typeface="Cambria Math" panose="02040503050406030204" pitchFamily="18" charset="0"/>
                        </a:rPr>
                        <m:t> </m:t>
                      </m:r>
                      <m:r>
                        <a:rPr lang="en-US" b="0" i="1" smtClean="0">
                          <a:latin typeface="Cambria Math" panose="02040503050406030204" pitchFamily="18" charset="0"/>
                        </a:rPr>
                        <m:t>𝑆𝑡𝑎𝑏𝑖𝑙𝑖𝑡𝑦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𝑅𝑒𝑠𝑝𝑖𝑟𝑎𝑡𝑜𝑟𝑦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𝑆𝑦𝑠𝑡𝑒𝑚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𝐿𝑜𝑎𝑑𝑠</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F9065A4C-229E-2D1C-9835-5B12E46C02B4}"/>
                  </a:ext>
                </a:extLst>
              </p:cNvPr>
              <p:cNvSpPr txBox="1">
                <a:spLocks noRot="1" noChangeAspect="1" noMove="1" noResize="1" noEditPoints="1" noAdjustHandles="1" noChangeArrowheads="1" noChangeShapeType="1" noTextEdit="1"/>
              </p:cNvSpPr>
              <p:nvPr/>
            </p:nvSpPr>
            <p:spPr>
              <a:xfrm>
                <a:off x="244400" y="2967675"/>
                <a:ext cx="7439510" cy="547650"/>
              </a:xfrm>
              <a:prstGeom prst="rect">
                <a:avLst/>
              </a:prstGeom>
              <a:blipFill>
                <a:blip r:embed="rId3"/>
                <a:stretch>
                  <a:fillRect t="-4545" b="-20455"/>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484D90C0-BCE3-898A-601A-138D0896B217}"/>
              </a:ext>
            </a:extLst>
          </p:cNvPr>
          <p:cNvGraphicFramePr>
            <a:graphicFrameLocks noGrp="1"/>
          </p:cNvGraphicFramePr>
          <p:nvPr>
            <p:extLst>
              <p:ext uri="{D42A27DB-BD31-4B8C-83A1-F6EECF244321}">
                <p14:modId xmlns:p14="http://schemas.microsoft.com/office/powerpoint/2010/main" val="540566789"/>
              </p:ext>
            </p:extLst>
          </p:nvPr>
        </p:nvGraphicFramePr>
        <p:xfrm>
          <a:off x="410713" y="4035158"/>
          <a:ext cx="11016410" cy="2468880"/>
        </p:xfrm>
        <a:graphic>
          <a:graphicData uri="http://schemas.openxmlformats.org/drawingml/2006/table">
            <a:tbl>
              <a:tblPr firstRow="1" bandRow="1">
                <a:tableStyleId>{C083E6E3-FA7D-4D7B-A595-EF9225AFEA82}</a:tableStyleId>
              </a:tblPr>
              <a:tblGrid>
                <a:gridCol w="1450936">
                  <a:extLst>
                    <a:ext uri="{9D8B030D-6E8A-4147-A177-3AD203B41FA5}">
                      <a16:colId xmlns:a16="http://schemas.microsoft.com/office/drawing/2014/main" val="2554320023"/>
                    </a:ext>
                  </a:extLst>
                </a:gridCol>
                <a:gridCol w="1325835">
                  <a:extLst>
                    <a:ext uri="{9D8B030D-6E8A-4147-A177-3AD203B41FA5}">
                      <a16:colId xmlns:a16="http://schemas.microsoft.com/office/drawing/2014/main" val="1969081503"/>
                    </a:ext>
                  </a:extLst>
                </a:gridCol>
                <a:gridCol w="1438682">
                  <a:extLst>
                    <a:ext uri="{9D8B030D-6E8A-4147-A177-3AD203B41FA5}">
                      <a16:colId xmlns:a16="http://schemas.microsoft.com/office/drawing/2014/main" val="3096671952"/>
                    </a:ext>
                  </a:extLst>
                </a:gridCol>
                <a:gridCol w="1125705">
                  <a:extLst>
                    <a:ext uri="{9D8B030D-6E8A-4147-A177-3AD203B41FA5}">
                      <a16:colId xmlns:a16="http://schemas.microsoft.com/office/drawing/2014/main" val="636308296"/>
                    </a:ext>
                  </a:extLst>
                </a:gridCol>
                <a:gridCol w="1666568">
                  <a:extLst>
                    <a:ext uri="{9D8B030D-6E8A-4147-A177-3AD203B41FA5}">
                      <a16:colId xmlns:a16="http://schemas.microsoft.com/office/drawing/2014/main" val="2876452981"/>
                    </a:ext>
                  </a:extLst>
                </a:gridCol>
                <a:gridCol w="1504335">
                  <a:extLst>
                    <a:ext uri="{9D8B030D-6E8A-4147-A177-3AD203B41FA5}">
                      <a16:colId xmlns:a16="http://schemas.microsoft.com/office/drawing/2014/main" val="1757432337"/>
                    </a:ext>
                  </a:extLst>
                </a:gridCol>
                <a:gridCol w="2504349">
                  <a:extLst>
                    <a:ext uri="{9D8B030D-6E8A-4147-A177-3AD203B41FA5}">
                      <a16:colId xmlns:a16="http://schemas.microsoft.com/office/drawing/2014/main" val="3903143793"/>
                    </a:ext>
                  </a:extLst>
                </a:gridCol>
              </a:tblGrid>
              <a:tr h="394438">
                <a:tc>
                  <a:txBody>
                    <a:bodyPr/>
                    <a:lstStyle/>
                    <a:p>
                      <a:r>
                        <a:rPr lang="en-US" b="1" dirty="0"/>
                        <a:t>Variable</a:t>
                      </a:r>
                    </a:p>
                  </a:txBody>
                  <a:tcPr/>
                </a:tc>
                <a:tc>
                  <a:txBody>
                    <a:bodyPr/>
                    <a:lstStyle/>
                    <a:p>
                      <a:r>
                        <a:rPr lang="en-US" b="1" dirty="0" err="1"/>
                        <a:t>V</a:t>
                      </a:r>
                      <a:r>
                        <a:rPr lang="en-US" b="1" baseline="-25000" dirty="0" err="1"/>
                        <a:t>d</a:t>
                      </a:r>
                      <a:endParaRPr lang="en-US" b="1" baseline="-25000" dirty="0"/>
                    </a:p>
                  </a:txBody>
                  <a:tcPr/>
                </a:tc>
                <a:tc>
                  <a:txBody>
                    <a:bodyPr/>
                    <a:lstStyle/>
                    <a:p>
                      <a:r>
                        <a:rPr lang="en-US" b="1" dirty="0"/>
                        <a:t>VCO</a:t>
                      </a:r>
                      <a:r>
                        <a:rPr lang="en-US" b="1" baseline="-25000" dirty="0"/>
                        <a:t>2</a:t>
                      </a:r>
                      <a:r>
                        <a:rPr lang="en-US" b="1" dirty="0"/>
                        <a:t> </a:t>
                      </a:r>
                    </a:p>
                  </a:txBody>
                  <a:tcPr/>
                </a:tc>
                <a:tc>
                  <a:txBody>
                    <a:bodyPr/>
                    <a:lstStyle/>
                    <a:p>
                      <a:r>
                        <a:rPr lang="en-US" b="1" dirty="0"/>
                        <a:t>Goal PaCO</a:t>
                      </a:r>
                      <a:r>
                        <a:rPr lang="en-US" b="1" baseline="-25000" dirty="0"/>
                        <a:t>2</a:t>
                      </a:r>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3781679474"/>
                  </a:ext>
                </a:extLst>
              </a:tr>
              <a:tr h="394438">
                <a:tc>
                  <a:txBody>
                    <a:bodyPr/>
                    <a:lstStyle/>
                    <a:p>
                      <a:r>
                        <a:rPr lang="en-US" dirty="0" err="1"/>
                        <a:t>Pathophys</a:t>
                      </a:r>
                      <a:r>
                        <a:rPr lang="en-US" dirty="0"/>
                        <a:t>.</a:t>
                      </a:r>
                    </a:p>
                  </a:txBody>
                  <a:tcPr/>
                </a:tc>
                <a:tc>
                  <a:txBody>
                    <a:bodyPr/>
                    <a:lstStyle/>
                    <a:p>
                      <a:r>
                        <a:rPr lang="en-US" dirty="0"/>
                        <a:t>Deadspace Fraction</a:t>
                      </a:r>
                    </a:p>
                  </a:txBody>
                  <a:tcPr/>
                </a:tc>
                <a:tc>
                  <a:txBody>
                    <a:bodyPr/>
                    <a:lstStyle/>
                    <a:p>
                      <a:r>
                        <a:rPr lang="en-US" dirty="0"/>
                        <a:t>Met. Rate &amp; Resp Quot.</a:t>
                      </a:r>
                    </a:p>
                  </a:txBody>
                  <a:tcPr/>
                </a:tc>
                <a:tc>
                  <a:txBody>
                    <a:bodyPr/>
                    <a:lstStyle/>
                    <a:p>
                      <a:r>
                        <a:rPr lang="en-US" dirty="0"/>
                        <a:t>Compen-</a:t>
                      </a:r>
                      <a:r>
                        <a:rPr lang="en-US" dirty="0" err="1"/>
                        <a:t>sation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03223330"/>
                  </a:ext>
                </a:extLst>
              </a:tr>
              <a:tr h="539253">
                <a:tc>
                  <a:txBody>
                    <a:bodyPr/>
                    <a:lstStyle/>
                    <a:p>
                      <a:r>
                        <a:rPr lang="en-US" dirty="0"/>
                        <a:t>Examples</a:t>
                      </a:r>
                    </a:p>
                  </a:txBody>
                  <a:tcPr/>
                </a:tc>
                <a:tc>
                  <a:txBody>
                    <a:bodyPr/>
                    <a:lstStyle/>
                    <a:p>
                      <a:r>
                        <a:rPr lang="en-US" b="0" dirty="0"/>
                        <a:t>PE, Parenchymal Lung, Anatomic </a:t>
                      </a:r>
                    </a:p>
                  </a:txBody>
                  <a:tcPr/>
                </a:tc>
                <a:tc>
                  <a:txBody>
                    <a:bodyPr/>
                    <a:lstStyle/>
                    <a:p>
                      <a:r>
                        <a:rPr lang="en-US" b="0" dirty="0"/>
                        <a:t>Overdose,</a:t>
                      </a:r>
                    </a:p>
                    <a:p>
                      <a:r>
                        <a:rPr lang="en-US" b="0" dirty="0"/>
                        <a:t>Overfeeding, Obesity</a:t>
                      </a:r>
                    </a:p>
                  </a:txBody>
                  <a:tcPr/>
                </a:tc>
                <a:tc>
                  <a:txBody>
                    <a:bodyPr/>
                    <a:lstStyle/>
                    <a:p>
                      <a:r>
                        <a:rPr lang="en-US" b="0" dirty="0"/>
                        <a:t>Met. Acidosis/Alkalosis</a:t>
                      </a:r>
                    </a:p>
                  </a:txBody>
                  <a:tcPr/>
                </a:tc>
                <a:tc>
                  <a:txBody>
                    <a:bodyPr/>
                    <a:lstStyle/>
                    <a:p>
                      <a:endParaRPr lang="en-US" b="0" dirty="0"/>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2090350652"/>
                  </a:ext>
                </a:extLst>
              </a:tr>
            </a:tbl>
          </a:graphicData>
        </a:graphic>
      </p:graphicFrame>
      <p:pic>
        <p:nvPicPr>
          <p:cNvPr id="13" name="Picture 12">
            <a:extLst>
              <a:ext uri="{FF2B5EF4-FFF2-40B4-BE49-F238E27FC236}">
                <a16:creationId xmlns:a16="http://schemas.microsoft.com/office/drawing/2014/main" id="{D7272324-D751-3390-568C-35C308FFC3D1}"/>
              </a:ext>
            </a:extLst>
          </p:cNvPr>
          <p:cNvPicPr>
            <a:picLocks noChangeAspect="1"/>
          </p:cNvPicPr>
          <p:nvPr/>
        </p:nvPicPr>
        <p:blipFill>
          <a:blip r:embed="rId4"/>
          <a:srcRect t="48789"/>
          <a:stretch>
            <a:fillRect/>
          </a:stretch>
        </p:blipFill>
        <p:spPr>
          <a:xfrm>
            <a:off x="547082" y="325883"/>
            <a:ext cx="7747000" cy="1398318"/>
          </a:xfrm>
          <a:prstGeom prst="rect">
            <a:avLst/>
          </a:prstGeom>
        </p:spPr>
      </p:pic>
      <p:grpSp>
        <p:nvGrpSpPr>
          <p:cNvPr id="19" name="Group 18">
            <a:extLst>
              <a:ext uri="{FF2B5EF4-FFF2-40B4-BE49-F238E27FC236}">
                <a16:creationId xmlns:a16="http://schemas.microsoft.com/office/drawing/2014/main" id="{FA686052-4D37-E7D7-1415-D1FE9B62A975}"/>
              </a:ext>
            </a:extLst>
          </p:cNvPr>
          <p:cNvGrpSpPr/>
          <p:nvPr/>
        </p:nvGrpSpPr>
        <p:grpSpPr>
          <a:xfrm>
            <a:off x="410713" y="1957378"/>
            <a:ext cx="7939481" cy="682868"/>
            <a:chOff x="1616761" y="1806006"/>
            <a:chExt cx="7939481" cy="68286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9448C6-2165-99DB-B40B-F0956BB0B60B}"/>
                    </a:ext>
                  </a:extLst>
                </p:cNvPr>
                <p:cNvSpPr txBox="1"/>
                <p:nvPr/>
              </p:nvSpPr>
              <p:spPr>
                <a:xfrm>
                  <a:off x="1616761" y="1832910"/>
                  <a:ext cx="7939481"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𝑹𝒆𝒒𝒖𝒊𝒓𝒆𝒅</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1"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𝑉𝑒𝑛𝑡𝑖𝑙𝑎𝑡𝑖𝑜𝑛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𝑊𝑎𝑠𝑡𝑒𝑑</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𝑃𝑟𝑜𝑑𝑢𝑐𝑡𝑖𝑜𝑛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𝑃𝑎𝐶𝑂</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𝑇𝑎𝑟𝑔𝑒𝑡</m:t>
                            </m:r>
                            <m:r>
                              <a:rPr lang="en-US" b="0" i="1" baseline="30000"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4" name="TextBox 3">
                  <a:extLst>
                    <a:ext uri="{FF2B5EF4-FFF2-40B4-BE49-F238E27FC236}">
                      <a16:creationId xmlns:a16="http://schemas.microsoft.com/office/drawing/2014/main" id="{CB9448C6-2165-99DB-B40B-F0956BB0B60B}"/>
                    </a:ext>
                  </a:extLst>
                </p:cNvPr>
                <p:cNvSpPr txBox="1">
                  <a:spLocks noRot="1" noChangeAspect="1" noMove="1" noResize="1" noEditPoints="1" noAdjustHandles="1" noChangeArrowheads="1" noChangeShapeType="1" noTextEdit="1"/>
                </p:cNvSpPr>
                <p:nvPr/>
              </p:nvSpPr>
              <p:spPr>
                <a:xfrm>
                  <a:off x="1616761" y="1832910"/>
                  <a:ext cx="7939481" cy="575157"/>
                </a:xfrm>
                <a:prstGeom prst="rect">
                  <a:avLst/>
                </a:prstGeom>
                <a:blipFill>
                  <a:blip r:embed="rId5"/>
                  <a:stretch>
                    <a:fillRect t="-8696" b="-19565"/>
                  </a:stretch>
                </a:blipFill>
              </p:spPr>
              <p:txBody>
                <a:bodyPr/>
                <a:lstStyle/>
                <a:p>
                  <a:r>
                    <a:rPr lang="en-US">
                      <a:noFill/>
                    </a:rPr>
                    <a:t> </a:t>
                  </a:r>
                </a:p>
              </p:txBody>
            </p:sp>
          </mc:Fallback>
        </mc:AlternateContent>
        <p:sp>
          <p:nvSpPr>
            <p:cNvPr id="5" name="Rectangle: Rounded Corners 8">
              <a:extLst>
                <a:ext uri="{FF2B5EF4-FFF2-40B4-BE49-F238E27FC236}">
                  <a16:creationId xmlns:a16="http://schemas.microsoft.com/office/drawing/2014/main" id="{29F86441-01E5-7A7F-9EE0-313DE3B8BFF8}"/>
                </a:ext>
              </a:extLst>
            </p:cNvPr>
            <p:cNvSpPr/>
            <p:nvPr/>
          </p:nvSpPr>
          <p:spPr>
            <a:xfrm>
              <a:off x="4374730" y="1941215"/>
              <a:ext cx="2199732" cy="355255"/>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8">
              <a:extLst>
                <a:ext uri="{FF2B5EF4-FFF2-40B4-BE49-F238E27FC236}">
                  <a16:creationId xmlns:a16="http://schemas.microsoft.com/office/drawing/2014/main" id="{B2988879-EFD1-A45F-564B-D8F30CC63D40}"/>
                </a:ext>
              </a:extLst>
            </p:cNvPr>
            <p:cNvSpPr/>
            <p:nvPr/>
          </p:nvSpPr>
          <p:spPr>
            <a:xfrm>
              <a:off x="6726872" y="1806006"/>
              <a:ext cx="2799526" cy="320227"/>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7" name="Rectangle: Rounded Corners 8">
              <a:extLst>
                <a:ext uri="{FF2B5EF4-FFF2-40B4-BE49-F238E27FC236}">
                  <a16:creationId xmlns:a16="http://schemas.microsoft.com/office/drawing/2014/main" id="{5F5F78E8-F33A-A90E-1DB5-A107369D1212}"/>
                </a:ext>
              </a:extLst>
            </p:cNvPr>
            <p:cNvSpPr/>
            <p:nvPr/>
          </p:nvSpPr>
          <p:spPr>
            <a:xfrm>
              <a:off x="7252892" y="2128137"/>
              <a:ext cx="1609285" cy="360737"/>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grpSp>
      <p:sp>
        <p:nvSpPr>
          <p:cNvPr id="10" name="Rectangle: Rounded Corners 8">
            <a:extLst>
              <a:ext uri="{FF2B5EF4-FFF2-40B4-BE49-F238E27FC236}">
                <a16:creationId xmlns:a16="http://schemas.microsoft.com/office/drawing/2014/main" id="{A802AF78-123C-574A-A031-29BC40CC3441}"/>
              </a:ext>
            </a:extLst>
          </p:cNvPr>
          <p:cNvSpPr/>
          <p:nvPr/>
        </p:nvSpPr>
        <p:spPr>
          <a:xfrm>
            <a:off x="4552550" y="4078829"/>
            <a:ext cx="1140328" cy="544069"/>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1" name="Rectangle: Rounded Corners 8">
            <a:extLst>
              <a:ext uri="{FF2B5EF4-FFF2-40B4-BE49-F238E27FC236}">
                <a16:creationId xmlns:a16="http://schemas.microsoft.com/office/drawing/2014/main" id="{798B5858-E3E5-989D-9310-62B781CD06E8}"/>
              </a:ext>
            </a:extLst>
          </p:cNvPr>
          <p:cNvSpPr/>
          <p:nvPr/>
        </p:nvSpPr>
        <p:spPr>
          <a:xfrm>
            <a:off x="3117462" y="4061075"/>
            <a:ext cx="1026833" cy="337934"/>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2" name="Rectangle: Rounded Corners 8">
            <a:extLst>
              <a:ext uri="{FF2B5EF4-FFF2-40B4-BE49-F238E27FC236}">
                <a16:creationId xmlns:a16="http://schemas.microsoft.com/office/drawing/2014/main" id="{3D021E5B-EC95-AED8-9F2B-DCF8CBB591AE}"/>
              </a:ext>
            </a:extLst>
          </p:cNvPr>
          <p:cNvSpPr/>
          <p:nvPr/>
        </p:nvSpPr>
        <p:spPr>
          <a:xfrm>
            <a:off x="1863022" y="4076062"/>
            <a:ext cx="408230" cy="322947"/>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61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FF0F-749E-68AF-0BC6-9AEDB445E36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E2676E1-2179-4966-E934-9B22BF7E7207}"/>
                  </a:ext>
                </a:extLst>
              </p:cNvPr>
              <p:cNvSpPr txBox="1"/>
              <p:nvPr/>
            </p:nvSpPr>
            <p:spPr>
              <a:xfrm>
                <a:off x="244400" y="2967675"/>
                <a:ext cx="7439510" cy="547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𝑴𝒂𝒙𝒊𝒎𝒖𝒎</m:t>
                      </m:r>
                      <m:r>
                        <a:rPr lang="en-US" b="1" i="1" smtClean="0">
                          <a:latin typeface="Cambria Math" panose="02040503050406030204" pitchFamily="18" charset="0"/>
                        </a:rPr>
                        <m:t> </m:t>
                      </m:r>
                      <m:r>
                        <a:rPr lang="en-US" b="1" i="1" smtClean="0">
                          <a:latin typeface="Cambria Math" panose="02040503050406030204" pitchFamily="18" charset="0"/>
                        </a:rPr>
                        <m:t>𝑺𝒖𝒔𝒕𝒂𝒊𝒏𝒂𝒃𝒍𝒆</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𝑀𝑢𝑠𝑐𝑙𝑒</m:t>
                      </m:r>
                      <m:r>
                        <a:rPr lang="en-US" b="0" i="1" smtClean="0">
                          <a:latin typeface="Cambria Math" panose="02040503050406030204" pitchFamily="18" charset="0"/>
                        </a:rPr>
                        <m:t> </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𝐶𝑜𝑛𝑡𝑟𝑜𝑙</m:t>
                      </m:r>
                      <m:r>
                        <a:rPr lang="en-US" b="0" i="1" smtClean="0">
                          <a:latin typeface="Cambria Math" panose="02040503050406030204" pitchFamily="18" charset="0"/>
                        </a:rPr>
                        <m:t> </m:t>
                      </m:r>
                      <m:r>
                        <a:rPr lang="en-US" b="0" i="1" smtClean="0">
                          <a:latin typeface="Cambria Math" panose="02040503050406030204" pitchFamily="18" charset="0"/>
                        </a:rPr>
                        <m:t>𝑆𝑡𝑎𝑏𝑖𝑙𝑖𝑡𝑦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𝑅𝑒𝑠𝑝𝑖𝑟𝑎𝑡𝑜𝑟𝑦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𝑆𝑦𝑠𝑡𝑒𝑚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𝐿𝑜𝑎𝑑𝑠</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2E2676E1-2179-4966-E934-9B22BF7E7207}"/>
                  </a:ext>
                </a:extLst>
              </p:cNvPr>
              <p:cNvSpPr txBox="1">
                <a:spLocks noRot="1" noChangeAspect="1" noMove="1" noResize="1" noEditPoints="1" noAdjustHandles="1" noChangeArrowheads="1" noChangeShapeType="1" noTextEdit="1"/>
              </p:cNvSpPr>
              <p:nvPr/>
            </p:nvSpPr>
            <p:spPr>
              <a:xfrm>
                <a:off x="244400" y="2967675"/>
                <a:ext cx="7439510" cy="547650"/>
              </a:xfrm>
              <a:prstGeom prst="rect">
                <a:avLst/>
              </a:prstGeom>
              <a:blipFill>
                <a:blip r:embed="rId3"/>
                <a:stretch>
                  <a:fillRect t="-4545" b="-20455"/>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5C0D37AC-70B2-CC76-7987-D3450B21E0AD}"/>
              </a:ext>
            </a:extLst>
          </p:cNvPr>
          <p:cNvGraphicFramePr>
            <a:graphicFrameLocks noGrp="1"/>
          </p:cNvGraphicFramePr>
          <p:nvPr>
            <p:extLst>
              <p:ext uri="{D42A27DB-BD31-4B8C-83A1-F6EECF244321}">
                <p14:modId xmlns:p14="http://schemas.microsoft.com/office/powerpoint/2010/main" val="1256870071"/>
              </p:ext>
            </p:extLst>
          </p:nvPr>
        </p:nvGraphicFramePr>
        <p:xfrm>
          <a:off x="410713" y="4035158"/>
          <a:ext cx="11016410" cy="2743200"/>
        </p:xfrm>
        <a:graphic>
          <a:graphicData uri="http://schemas.openxmlformats.org/drawingml/2006/table">
            <a:tbl>
              <a:tblPr firstRow="1" bandRow="1">
                <a:tableStyleId>{C083E6E3-FA7D-4D7B-A595-EF9225AFEA82}</a:tableStyleId>
              </a:tblPr>
              <a:tblGrid>
                <a:gridCol w="1450936">
                  <a:extLst>
                    <a:ext uri="{9D8B030D-6E8A-4147-A177-3AD203B41FA5}">
                      <a16:colId xmlns:a16="http://schemas.microsoft.com/office/drawing/2014/main" val="2554320023"/>
                    </a:ext>
                  </a:extLst>
                </a:gridCol>
                <a:gridCol w="1325835">
                  <a:extLst>
                    <a:ext uri="{9D8B030D-6E8A-4147-A177-3AD203B41FA5}">
                      <a16:colId xmlns:a16="http://schemas.microsoft.com/office/drawing/2014/main" val="1969081503"/>
                    </a:ext>
                  </a:extLst>
                </a:gridCol>
                <a:gridCol w="1438682">
                  <a:extLst>
                    <a:ext uri="{9D8B030D-6E8A-4147-A177-3AD203B41FA5}">
                      <a16:colId xmlns:a16="http://schemas.microsoft.com/office/drawing/2014/main" val="3096671952"/>
                    </a:ext>
                  </a:extLst>
                </a:gridCol>
                <a:gridCol w="1125705">
                  <a:extLst>
                    <a:ext uri="{9D8B030D-6E8A-4147-A177-3AD203B41FA5}">
                      <a16:colId xmlns:a16="http://schemas.microsoft.com/office/drawing/2014/main" val="636308296"/>
                    </a:ext>
                  </a:extLst>
                </a:gridCol>
                <a:gridCol w="1666568">
                  <a:extLst>
                    <a:ext uri="{9D8B030D-6E8A-4147-A177-3AD203B41FA5}">
                      <a16:colId xmlns:a16="http://schemas.microsoft.com/office/drawing/2014/main" val="2876452981"/>
                    </a:ext>
                  </a:extLst>
                </a:gridCol>
                <a:gridCol w="1504335">
                  <a:extLst>
                    <a:ext uri="{9D8B030D-6E8A-4147-A177-3AD203B41FA5}">
                      <a16:colId xmlns:a16="http://schemas.microsoft.com/office/drawing/2014/main" val="1757432337"/>
                    </a:ext>
                  </a:extLst>
                </a:gridCol>
                <a:gridCol w="2504349">
                  <a:extLst>
                    <a:ext uri="{9D8B030D-6E8A-4147-A177-3AD203B41FA5}">
                      <a16:colId xmlns:a16="http://schemas.microsoft.com/office/drawing/2014/main" val="3903143793"/>
                    </a:ext>
                  </a:extLst>
                </a:gridCol>
              </a:tblGrid>
              <a:tr h="394438">
                <a:tc>
                  <a:txBody>
                    <a:bodyPr/>
                    <a:lstStyle/>
                    <a:p>
                      <a:r>
                        <a:rPr lang="en-US" b="1" dirty="0"/>
                        <a:t>Variable</a:t>
                      </a:r>
                    </a:p>
                  </a:txBody>
                  <a:tcPr/>
                </a:tc>
                <a:tc>
                  <a:txBody>
                    <a:bodyPr/>
                    <a:lstStyle/>
                    <a:p>
                      <a:r>
                        <a:rPr lang="en-US" b="1" dirty="0" err="1"/>
                        <a:t>V</a:t>
                      </a:r>
                      <a:r>
                        <a:rPr lang="en-US" b="1" baseline="-25000" dirty="0" err="1"/>
                        <a:t>d</a:t>
                      </a:r>
                      <a:endParaRPr lang="en-US" b="1" baseline="-25000" dirty="0"/>
                    </a:p>
                  </a:txBody>
                  <a:tcPr/>
                </a:tc>
                <a:tc>
                  <a:txBody>
                    <a:bodyPr/>
                    <a:lstStyle/>
                    <a:p>
                      <a:r>
                        <a:rPr lang="en-US" b="1" dirty="0"/>
                        <a:t>VCO</a:t>
                      </a:r>
                      <a:r>
                        <a:rPr lang="en-US" b="1" baseline="-25000" dirty="0"/>
                        <a:t>2</a:t>
                      </a:r>
                      <a:r>
                        <a:rPr lang="en-US" b="1" dirty="0"/>
                        <a:t> </a:t>
                      </a:r>
                    </a:p>
                  </a:txBody>
                  <a:tcPr/>
                </a:tc>
                <a:tc>
                  <a:txBody>
                    <a:bodyPr/>
                    <a:lstStyle/>
                    <a:p>
                      <a:r>
                        <a:rPr lang="en-US" b="1" dirty="0"/>
                        <a:t>Goal PaCO</a:t>
                      </a:r>
                      <a:r>
                        <a:rPr lang="en-US" b="1" baseline="-25000" dirty="0"/>
                        <a:t>2</a:t>
                      </a:r>
                      <a:endParaRPr lang="en-US" b="1" dirty="0"/>
                    </a:p>
                  </a:txBody>
                  <a:tcPr/>
                </a:tc>
                <a:tc>
                  <a:txBody>
                    <a:bodyPr/>
                    <a:lstStyle/>
                    <a:p>
                      <a:r>
                        <a:rPr lang="en-US" b="1" dirty="0"/>
                        <a:t>Muscle Capacity</a:t>
                      </a:r>
                    </a:p>
                  </a:txBody>
                  <a:tcPr/>
                </a:tc>
                <a:tc>
                  <a:txBody>
                    <a:bodyPr/>
                    <a:lstStyle/>
                    <a:p>
                      <a:r>
                        <a:rPr lang="en-US" b="1" dirty="0"/>
                        <a:t>Control Stability</a:t>
                      </a:r>
                    </a:p>
                  </a:txBody>
                  <a:tcPr/>
                </a:tc>
                <a:tc>
                  <a:txBody>
                    <a:bodyPr/>
                    <a:lstStyle/>
                    <a:p>
                      <a:r>
                        <a:rPr lang="en-US" b="1" dirty="0"/>
                        <a:t>Respiratory System Loads</a:t>
                      </a:r>
                    </a:p>
                  </a:txBody>
                  <a:tcPr/>
                </a:tc>
                <a:extLst>
                  <a:ext uri="{0D108BD9-81ED-4DB2-BD59-A6C34878D82A}">
                    <a16:rowId xmlns:a16="http://schemas.microsoft.com/office/drawing/2014/main" val="3781679474"/>
                  </a:ext>
                </a:extLst>
              </a:tr>
              <a:tr h="394438">
                <a:tc>
                  <a:txBody>
                    <a:bodyPr/>
                    <a:lstStyle/>
                    <a:p>
                      <a:r>
                        <a:rPr lang="en-US" dirty="0" err="1"/>
                        <a:t>Pathophys</a:t>
                      </a:r>
                      <a:r>
                        <a:rPr lang="en-US" dirty="0"/>
                        <a:t>.</a:t>
                      </a:r>
                    </a:p>
                  </a:txBody>
                  <a:tcPr/>
                </a:tc>
                <a:tc>
                  <a:txBody>
                    <a:bodyPr/>
                    <a:lstStyle/>
                    <a:p>
                      <a:r>
                        <a:rPr lang="en-US" dirty="0"/>
                        <a:t>Deadspace Fraction</a:t>
                      </a:r>
                    </a:p>
                  </a:txBody>
                  <a:tcPr/>
                </a:tc>
                <a:tc>
                  <a:txBody>
                    <a:bodyPr/>
                    <a:lstStyle/>
                    <a:p>
                      <a:r>
                        <a:rPr lang="en-US" dirty="0"/>
                        <a:t>Met. Rate &amp; Resp Quot.</a:t>
                      </a:r>
                    </a:p>
                  </a:txBody>
                  <a:tcPr/>
                </a:tc>
                <a:tc>
                  <a:txBody>
                    <a:bodyPr/>
                    <a:lstStyle/>
                    <a:p>
                      <a:r>
                        <a:rPr lang="en-US" dirty="0"/>
                        <a:t>Compen-</a:t>
                      </a:r>
                      <a:r>
                        <a:rPr lang="en-US" dirty="0" err="1"/>
                        <a:t>sation</a:t>
                      </a:r>
                      <a:endParaRPr lang="en-US" dirty="0"/>
                    </a:p>
                  </a:txBody>
                  <a:tcPr/>
                </a:tc>
                <a:tc>
                  <a:txBody>
                    <a:bodyPr/>
                    <a:lstStyle/>
                    <a:p>
                      <a:r>
                        <a:rPr lang="en-US" dirty="0"/>
                        <a:t>Strength, Mech Advantage</a:t>
                      </a:r>
                    </a:p>
                  </a:txBody>
                  <a:tcPr/>
                </a:tc>
                <a:tc>
                  <a:txBody>
                    <a:bodyPr/>
                    <a:lstStyle/>
                    <a:p>
                      <a:r>
                        <a:rPr lang="en-US" dirty="0"/>
                        <a:t>Chemoreflex &amp; breath generator</a:t>
                      </a:r>
                    </a:p>
                  </a:txBody>
                  <a:tcPr/>
                </a:tc>
                <a:tc>
                  <a:txBody>
                    <a:bodyPr/>
                    <a:lstStyle/>
                    <a:p>
                      <a:r>
                        <a:rPr lang="en-US" dirty="0"/>
                        <a:t>Resistive, </a:t>
                      </a:r>
                    </a:p>
                    <a:p>
                      <a:r>
                        <a:rPr lang="en-US" dirty="0"/>
                        <a:t>Elastic,</a:t>
                      </a:r>
                    </a:p>
                    <a:p>
                      <a:r>
                        <a:rPr lang="en-US" dirty="0"/>
                        <a:t>Threshold/Inertial</a:t>
                      </a:r>
                    </a:p>
                  </a:txBody>
                  <a:tcPr/>
                </a:tc>
                <a:extLst>
                  <a:ext uri="{0D108BD9-81ED-4DB2-BD59-A6C34878D82A}">
                    <a16:rowId xmlns:a16="http://schemas.microsoft.com/office/drawing/2014/main" val="1603223330"/>
                  </a:ext>
                </a:extLst>
              </a:tr>
              <a:tr h="539253">
                <a:tc>
                  <a:txBody>
                    <a:bodyPr/>
                    <a:lstStyle/>
                    <a:p>
                      <a:r>
                        <a:rPr lang="en-US" dirty="0"/>
                        <a:t>Examples</a:t>
                      </a:r>
                    </a:p>
                  </a:txBody>
                  <a:tcPr/>
                </a:tc>
                <a:tc>
                  <a:txBody>
                    <a:bodyPr/>
                    <a:lstStyle/>
                    <a:p>
                      <a:r>
                        <a:rPr lang="en-US" b="0" dirty="0"/>
                        <a:t>PE, Parenchymal Lung, Anatomic </a:t>
                      </a:r>
                    </a:p>
                  </a:txBody>
                  <a:tcPr/>
                </a:tc>
                <a:tc>
                  <a:txBody>
                    <a:bodyPr/>
                    <a:lstStyle/>
                    <a:p>
                      <a:r>
                        <a:rPr lang="en-US" b="0" dirty="0"/>
                        <a:t>Overdose,</a:t>
                      </a:r>
                    </a:p>
                    <a:p>
                      <a:r>
                        <a:rPr lang="en-US" b="0" dirty="0"/>
                        <a:t>Overfeeding, Obesity</a:t>
                      </a:r>
                    </a:p>
                  </a:txBody>
                  <a:tcPr/>
                </a:tc>
                <a:tc>
                  <a:txBody>
                    <a:bodyPr/>
                    <a:lstStyle/>
                    <a:p>
                      <a:r>
                        <a:rPr lang="en-US" b="0" dirty="0"/>
                        <a:t>Met. Acidosis/Alkalosis</a:t>
                      </a:r>
                    </a:p>
                  </a:txBody>
                  <a:tcPr/>
                </a:tc>
                <a:tc>
                  <a:txBody>
                    <a:bodyPr/>
                    <a:lstStyle/>
                    <a:p>
                      <a:r>
                        <a:rPr lang="en-US" b="0" dirty="0"/>
                        <a:t>NMD, COPD, Pleural </a:t>
                      </a:r>
                      <a:r>
                        <a:rPr lang="en-US" b="0" dirty="0" err="1"/>
                        <a:t>Dz</a:t>
                      </a:r>
                      <a:r>
                        <a:rPr lang="en-US" b="0" dirty="0"/>
                        <a:t> </a:t>
                      </a:r>
                    </a:p>
                  </a:txBody>
                  <a:tcPr/>
                </a:tc>
                <a:tc>
                  <a:txBody>
                    <a:bodyPr/>
                    <a:lstStyle/>
                    <a:p>
                      <a:r>
                        <a:rPr lang="en-US" b="0" dirty="0"/>
                        <a:t>Opiates,</a:t>
                      </a:r>
                    </a:p>
                    <a:p>
                      <a:r>
                        <a:rPr lang="en-US" b="0" dirty="0"/>
                        <a:t>Sleep</a:t>
                      </a:r>
                    </a:p>
                  </a:txBody>
                  <a:tcPr/>
                </a:tc>
                <a:tc>
                  <a:txBody>
                    <a:bodyPr/>
                    <a:lstStyle/>
                    <a:p>
                      <a:r>
                        <a:rPr lang="en-US" b="0" dirty="0"/>
                        <a:t>COPD, CHF, OHS</a:t>
                      </a:r>
                    </a:p>
                  </a:txBody>
                  <a:tcPr/>
                </a:tc>
                <a:extLst>
                  <a:ext uri="{0D108BD9-81ED-4DB2-BD59-A6C34878D82A}">
                    <a16:rowId xmlns:a16="http://schemas.microsoft.com/office/drawing/2014/main" val="2090350652"/>
                  </a:ext>
                </a:extLst>
              </a:tr>
            </a:tbl>
          </a:graphicData>
        </a:graphic>
      </p:graphicFrame>
      <p:pic>
        <p:nvPicPr>
          <p:cNvPr id="13" name="Picture 12">
            <a:extLst>
              <a:ext uri="{FF2B5EF4-FFF2-40B4-BE49-F238E27FC236}">
                <a16:creationId xmlns:a16="http://schemas.microsoft.com/office/drawing/2014/main" id="{4CF21106-EAFE-9CC8-60AA-0BC4DAD79E67}"/>
              </a:ext>
            </a:extLst>
          </p:cNvPr>
          <p:cNvPicPr>
            <a:picLocks noChangeAspect="1"/>
          </p:cNvPicPr>
          <p:nvPr/>
        </p:nvPicPr>
        <p:blipFill>
          <a:blip r:embed="rId4"/>
          <a:srcRect t="48789"/>
          <a:stretch>
            <a:fillRect/>
          </a:stretch>
        </p:blipFill>
        <p:spPr>
          <a:xfrm>
            <a:off x="547082" y="325883"/>
            <a:ext cx="7747000" cy="1398318"/>
          </a:xfrm>
          <a:prstGeom prst="rect">
            <a:avLst/>
          </a:prstGeom>
        </p:spPr>
      </p:pic>
      <p:sp>
        <p:nvSpPr>
          <p:cNvPr id="6" name="Rectangle: Rounded Corners 8">
            <a:extLst>
              <a:ext uri="{FF2B5EF4-FFF2-40B4-BE49-F238E27FC236}">
                <a16:creationId xmlns:a16="http://schemas.microsoft.com/office/drawing/2014/main" id="{AC6B1852-432B-AA00-07CD-0508BC4A4E86}"/>
              </a:ext>
            </a:extLst>
          </p:cNvPr>
          <p:cNvSpPr/>
          <p:nvPr/>
        </p:nvSpPr>
        <p:spPr>
          <a:xfrm>
            <a:off x="1015752" y="3233968"/>
            <a:ext cx="1750356" cy="307513"/>
          </a:xfrm>
          <a:prstGeom prst="roundRect">
            <a:avLst/>
          </a:prstGeom>
          <a:noFill/>
          <a:ln w="444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grpSp>
        <p:nvGrpSpPr>
          <p:cNvPr id="19" name="Group 18">
            <a:extLst>
              <a:ext uri="{FF2B5EF4-FFF2-40B4-BE49-F238E27FC236}">
                <a16:creationId xmlns:a16="http://schemas.microsoft.com/office/drawing/2014/main" id="{7A67508C-60A5-B134-2B23-5A22D01B646D}"/>
              </a:ext>
            </a:extLst>
          </p:cNvPr>
          <p:cNvGrpSpPr/>
          <p:nvPr/>
        </p:nvGrpSpPr>
        <p:grpSpPr>
          <a:xfrm>
            <a:off x="410713" y="1957378"/>
            <a:ext cx="7798417" cy="682868"/>
            <a:chOff x="1616761" y="1806006"/>
            <a:chExt cx="7798417" cy="68286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0773CF-7A3F-36AB-5FB0-B8C9EA7D9212}"/>
                    </a:ext>
                  </a:extLst>
                </p:cNvPr>
                <p:cNvSpPr txBox="1"/>
                <p:nvPr/>
              </p:nvSpPr>
              <p:spPr>
                <a:xfrm>
                  <a:off x="1616761" y="1832910"/>
                  <a:ext cx="7798417"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𝑹𝒆𝒒𝒖𝒊𝒓𝒆𝒅</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1"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𝑉𝑒𝑛𝑡𝑖𝑙𝑎𝑡𝑖𝑜𝑛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𝑊𝑎𝑠𝑡𝑒𝑑</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𝑃𝑟𝑜𝑑𝑢𝑐𝑡𝑖𝑜𝑛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𝑃𝑎𝐶𝑂</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𝑇𝑎𝑟𝑔𝑒𝑡</m:t>
                            </m:r>
                            <m:r>
                              <a:rPr lang="en-US" b="0" i="1" baseline="30000"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4" name="TextBox 3">
                  <a:extLst>
                    <a:ext uri="{FF2B5EF4-FFF2-40B4-BE49-F238E27FC236}">
                      <a16:creationId xmlns:a16="http://schemas.microsoft.com/office/drawing/2014/main" id="{FE0773CF-7A3F-36AB-5FB0-B8C9EA7D9212}"/>
                    </a:ext>
                  </a:extLst>
                </p:cNvPr>
                <p:cNvSpPr txBox="1">
                  <a:spLocks noRot="1" noChangeAspect="1" noMove="1" noResize="1" noEditPoints="1" noAdjustHandles="1" noChangeArrowheads="1" noChangeShapeType="1" noTextEdit="1"/>
                </p:cNvSpPr>
                <p:nvPr/>
              </p:nvSpPr>
              <p:spPr>
                <a:xfrm>
                  <a:off x="1616761" y="1832910"/>
                  <a:ext cx="7798417" cy="575157"/>
                </a:xfrm>
                <a:prstGeom prst="rect">
                  <a:avLst/>
                </a:prstGeom>
                <a:blipFill>
                  <a:blip r:embed="rId5"/>
                  <a:stretch>
                    <a:fillRect l="-650" t="-8696" b="-19565"/>
                  </a:stretch>
                </a:blipFill>
              </p:spPr>
              <p:txBody>
                <a:bodyPr/>
                <a:lstStyle/>
                <a:p>
                  <a:r>
                    <a:rPr lang="en-US">
                      <a:noFill/>
                    </a:rPr>
                    <a:t> </a:t>
                  </a:r>
                </a:p>
              </p:txBody>
            </p:sp>
          </mc:Fallback>
        </mc:AlternateContent>
        <p:sp>
          <p:nvSpPr>
            <p:cNvPr id="5" name="Rectangle: Rounded Corners 8">
              <a:extLst>
                <a:ext uri="{FF2B5EF4-FFF2-40B4-BE49-F238E27FC236}">
                  <a16:creationId xmlns:a16="http://schemas.microsoft.com/office/drawing/2014/main" id="{715E4052-0B34-8741-34D7-2D1CD9824B8B}"/>
                </a:ext>
              </a:extLst>
            </p:cNvPr>
            <p:cNvSpPr/>
            <p:nvPr/>
          </p:nvSpPr>
          <p:spPr>
            <a:xfrm>
              <a:off x="4374729" y="1941215"/>
              <a:ext cx="2096493" cy="360737"/>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8">
              <a:extLst>
                <a:ext uri="{FF2B5EF4-FFF2-40B4-BE49-F238E27FC236}">
                  <a16:creationId xmlns:a16="http://schemas.microsoft.com/office/drawing/2014/main" id="{8FFEB9F1-E003-D063-2068-DAC64359AE3F}"/>
                </a:ext>
              </a:extLst>
            </p:cNvPr>
            <p:cNvSpPr/>
            <p:nvPr/>
          </p:nvSpPr>
          <p:spPr>
            <a:xfrm>
              <a:off x="6608877" y="1806006"/>
              <a:ext cx="2799526" cy="320227"/>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7" name="Rectangle: Rounded Corners 8">
              <a:extLst>
                <a:ext uri="{FF2B5EF4-FFF2-40B4-BE49-F238E27FC236}">
                  <a16:creationId xmlns:a16="http://schemas.microsoft.com/office/drawing/2014/main" id="{3AB7CD9B-55BB-CB3C-6788-1B8BDF19027E}"/>
                </a:ext>
              </a:extLst>
            </p:cNvPr>
            <p:cNvSpPr/>
            <p:nvPr/>
          </p:nvSpPr>
          <p:spPr>
            <a:xfrm>
              <a:off x="7179149" y="2128137"/>
              <a:ext cx="1609285" cy="360737"/>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grpSp>
      <p:sp>
        <p:nvSpPr>
          <p:cNvPr id="10" name="Rectangle: Rounded Corners 8">
            <a:extLst>
              <a:ext uri="{FF2B5EF4-FFF2-40B4-BE49-F238E27FC236}">
                <a16:creationId xmlns:a16="http://schemas.microsoft.com/office/drawing/2014/main" id="{4D31A376-3A64-2EE0-490C-98910191A07C}"/>
              </a:ext>
            </a:extLst>
          </p:cNvPr>
          <p:cNvSpPr/>
          <p:nvPr/>
        </p:nvSpPr>
        <p:spPr>
          <a:xfrm>
            <a:off x="4552550" y="4078829"/>
            <a:ext cx="1140328" cy="544069"/>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1" name="Rectangle: Rounded Corners 8">
            <a:extLst>
              <a:ext uri="{FF2B5EF4-FFF2-40B4-BE49-F238E27FC236}">
                <a16:creationId xmlns:a16="http://schemas.microsoft.com/office/drawing/2014/main" id="{0431270B-74E5-01CC-36CD-54BF10AA02C8}"/>
              </a:ext>
            </a:extLst>
          </p:cNvPr>
          <p:cNvSpPr/>
          <p:nvPr/>
        </p:nvSpPr>
        <p:spPr>
          <a:xfrm>
            <a:off x="3117462" y="4061075"/>
            <a:ext cx="1026833" cy="337934"/>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2" name="Rectangle: Rounded Corners 8">
            <a:extLst>
              <a:ext uri="{FF2B5EF4-FFF2-40B4-BE49-F238E27FC236}">
                <a16:creationId xmlns:a16="http://schemas.microsoft.com/office/drawing/2014/main" id="{990F36D3-57C5-1077-1AE5-BDE182D550E4}"/>
              </a:ext>
            </a:extLst>
          </p:cNvPr>
          <p:cNvSpPr/>
          <p:nvPr/>
        </p:nvSpPr>
        <p:spPr>
          <a:xfrm>
            <a:off x="1863022" y="4076062"/>
            <a:ext cx="437726" cy="337934"/>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8">
            <a:extLst>
              <a:ext uri="{FF2B5EF4-FFF2-40B4-BE49-F238E27FC236}">
                <a16:creationId xmlns:a16="http://schemas.microsoft.com/office/drawing/2014/main" id="{49BFFC04-4AED-D273-AFFA-572A28E343C0}"/>
              </a:ext>
            </a:extLst>
          </p:cNvPr>
          <p:cNvSpPr/>
          <p:nvPr/>
        </p:nvSpPr>
        <p:spPr>
          <a:xfrm>
            <a:off x="5769721" y="4061075"/>
            <a:ext cx="1140328" cy="561823"/>
          </a:xfrm>
          <a:prstGeom prst="roundRect">
            <a:avLst/>
          </a:prstGeom>
          <a:noFill/>
          <a:ln w="444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1" name="Rectangle: Rounded Corners 8">
            <a:extLst>
              <a:ext uri="{FF2B5EF4-FFF2-40B4-BE49-F238E27FC236}">
                <a16:creationId xmlns:a16="http://schemas.microsoft.com/office/drawing/2014/main" id="{B53FBB4E-1914-BE84-23F3-A7E52AA3E6B6}"/>
              </a:ext>
            </a:extLst>
          </p:cNvPr>
          <p:cNvSpPr/>
          <p:nvPr/>
        </p:nvSpPr>
        <p:spPr>
          <a:xfrm>
            <a:off x="2780855" y="3233968"/>
            <a:ext cx="1771695" cy="307513"/>
          </a:xfrm>
          <a:prstGeom prst="roundRect">
            <a:avLst/>
          </a:prstGeom>
          <a:no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2" name="Rectangle: Rounded Corners 8">
            <a:extLst>
              <a:ext uri="{FF2B5EF4-FFF2-40B4-BE49-F238E27FC236}">
                <a16:creationId xmlns:a16="http://schemas.microsoft.com/office/drawing/2014/main" id="{57029FD3-B8C5-B665-2C82-D43680DA7B1F}"/>
              </a:ext>
            </a:extLst>
          </p:cNvPr>
          <p:cNvSpPr/>
          <p:nvPr/>
        </p:nvSpPr>
        <p:spPr>
          <a:xfrm>
            <a:off x="7408234" y="4061075"/>
            <a:ext cx="1140329" cy="561823"/>
          </a:xfrm>
          <a:prstGeom prst="roundRect">
            <a:avLst/>
          </a:prstGeom>
          <a:no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3" name="Rectangle: Rounded Corners 8">
            <a:extLst>
              <a:ext uri="{FF2B5EF4-FFF2-40B4-BE49-F238E27FC236}">
                <a16:creationId xmlns:a16="http://schemas.microsoft.com/office/drawing/2014/main" id="{80F21FBB-E370-1CDC-6F2F-B3538BCCB99A}"/>
              </a:ext>
            </a:extLst>
          </p:cNvPr>
          <p:cNvSpPr/>
          <p:nvPr/>
        </p:nvSpPr>
        <p:spPr>
          <a:xfrm>
            <a:off x="4645565" y="3241501"/>
            <a:ext cx="2762669" cy="299742"/>
          </a:xfrm>
          <a:prstGeom prst="roundRect">
            <a:avLst/>
          </a:prstGeom>
          <a:noFill/>
          <a:ln w="444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4" name="Rectangle: Rounded Corners 8">
            <a:extLst>
              <a:ext uri="{FF2B5EF4-FFF2-40B4-BE49-F238E27FC236}">
                <a16:creationId xmlns:a16="http://schemas.microsoft.com/office/drawing/2014/main" id="{A812E3A0-6BB3-7FE8-CDB4-B65353DDD53E}"/>
              </a:ext>
            </a:extLst>
          </p:cNvPr>
          <p:cNvSpPr/>
          <p:nvPr/>
        </p:nvSpPr>
        <p:spPr>
          <a:xfrm>
            <a:off x="8913547" y="4061074"/>
            <a:ext cx="2206738" cy="561823"/>
          </a:xfrm>
          <a:prstGeom prst="roundRect">
            <a:avLst/>
          </a:prstGeom>
          <a:noFill/>
          <a:ln w="444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Tree>
    <p:extLst>
      <p:ext uri="{BB962C8B-B14F-4D97-AF65-F5344CB8AC3E}">
        <p14:creationId xmlns:p14="http://schemas.microsoft.com/office/powerpoint/2010/main" val="384524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96B3A-804D-4EA3-FA74-30533F9D46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CB797AC-0A2C-EBED-8ADD-0DA707FD7596}"/>
                  </a:ext>
                </a:extLst>
              </p:cNvPr>
              <p:cNvSpPr txBox="1"/>
              <p:nvPr/>
            </p:nvSpPr>
            <p:spPr>
              <a:xfrm>
                <a:off x="244400" y="2967675"/>
                <a:ext cx="7439510" cy="547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𝑴𝒂𝒙𝒊𝒎𝒖𝒎</m:t>
                      </m:r>
                      <m:r>
                        <a:rPr lang="en-US" b="1" i="1" smtClean="0">
                          <a:latin typeface="Cambria Math" panose="02040503050406030204" pitchFamily="18" charset="0"/>
                        </a:rPr>
                        <m:t> </m:t>
                      </m:r>
                      <m:r>
                        <a:rPr lang="en-US" b="1" i="1" smtClean="0">
                          <a:latin typeface="Cambria Math" panose="02040503050406030204" pitchFamily="18" charset="0"/>
                        </a:rPr>
                        <m:t>𝑺𝒖𝒔𝒕𝒂𝒊𝒏𝒂𝒃𝒍𝒆</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𝑀𝑢𝑠𝑐𝑙𝑒</m:t>
                      </m:r>
                      <m:r>
                        <a:rPr lang="en-US" b="0" i="1" smtClean="0">
                          <a:latin typeface="Cambria Math" panose="02040503050406030204" pitchFamily="18" charset="0"/>
                        </a:rPr>
                        <m:t> </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𝐶𝑜𝑛𝑡𝑟𝑜𝑙</m:t>
                      </m:r>
                      <m:r>
                        <a:rPr lang="en-US" b="0" i="1" smtClean="0">
                          <a:latin typeface="Cambria Math" panose="02040503050406030204" pitchFamily="18" charset="0"/>
                        </a:rPr>
                        <m:t> </m:t>
                      </m:r>
                      <m:r>
                        <a:rPr lang="en-US" b="0" i="1" smtClean="0">
                          <a:latin typeface="Cambria Math" panose="02040503050406030204" pitchFamily="18" charset="0"/>
                        </a:rPr>
                        <m:t>𝑆𝑡𝑎𝑏𝑖𝑙𝑖𝑡𝑦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𝑅𝑒𝑠𝑝𝑖𝑟𝑎𝑡𝑜𝑟𝑦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𝑆𝑦𝑠𝑡𝑒𝑚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𝐿𝑜𝑎𝑑𝑠</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2CB797AC-0A2C-EBED-8ADD-0DA707FD7596}"/>
                  </a:ext>
                </a:extLst>
              </p:cNvPr>
              <p:cNvSpPr txBox="1">
                <a:spLocks noRot="1" noChangeAspect="1" noMove="1" noResize="1" noEditPoints="1" noAdjustHandles="1" noChangeArrowheads="1" noChangeShapeType="1" noTextEdit="1"/>
              </p:cNvSpPr>
              <p:nvPr/>
            </p:nvSpPr>
            <p:spPr>
              <a:xfrm>
                <a:off x="244400" y="2967675"/>
                <a:ext cx="7439510" cy="547650"/>
              </a:xfrm>
              <a:prstGeom prst="rect">
                <a:avLst/>
              </a:prstGeom>
              <a:blipFill>
                <a:blip r:embed="rId3"/>
                <a:stretch>
                  <a:fillRect t="-4545" b="-20455"/>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29047056-74B0-6141-7A12-056AA3E38976}"/>
              </a:ext>
            </a:extLst>
          </p:cNvPr>
          <p:cNvGraphicFramePr>
            <a:graphicFrameLocks noGrp="1"/>
          </p:cNvGraphicFramePr>
          <p:nvPr>
            <p:extLst>
              <p:ext uri="{D42A27DB-BD31-4B8C-83A1-F6EECF244321}">
                <p14:modId xmlns:p14="http://schemas.microsoft.com/office/powerpoint/2010/main" val="3319348581"/>
              </p:ext>
            </p:extLst>
          </p:nvPr>
        </p:nvGraphicFramePr>
        <p:xfrm>
          <a:off x="410713" y="4035158"/>
          <a:ext cx="11016410" cy="2743200"/>
        </p:xfrm>
        <a:graphic>
          <a:graphicData uri="http://schemas.openxmlformats.org/drawingml/2006/table">
            <a:tbl>
              <a:tblPr firstRow="1" bandRow="1">
                <a:tableStyleId>{C083E6E3-FA7D-4D7B-A595-EF9225AFEA82}</a:tableStyleId>
              </a:tblPr>
              <a:tblGrid>
                <a:gridCol w="1450936">
                  <a:extLst>
                    <a:ext uri="{9D8B030D-6E8A-4147-A177-3AD203B41FA5}">
                      <a16:colId xmlns:a16="http://schemas.microsoft.com/office/drawing/2014/main" val="2554320023"/>
                    </a:ext>
                  </a:extLst>
                </a:gridCol>
                <a:gridCol w="1325835">
                  <a:extLst>
                    <a:ext uri="{9D8B030D-6E8A-4147-A177-3AD203B41FA5}">
                      <a16:colId xmlns:a16="http://schemas.microsoft.com/office/drawing/2014/main" val="1969081503"/>
                    </a:ext>
                  </a:extLst>
                </a:gridCol>
                <a:gridCol w="1438682">
                  <a:extLst>
                    <a:ext uri="{9D8B030D-6E8A-4147-A177-3AD203B41FA5}">
                      <a16:colId xmlns:a16="http://schemas.microsoft.com/office/drawing/2014/main" val="3096671952"/>
                    </a:ext>
                  </a:extLst>
                </a:gridCol>
                <a:gridCol w="1125705">
                  <a:extLst>
                    <a:ext uri="{9D8B030D-6E8A-4147-A177-3AD203B41FA5}">
                      <a16:colId xmlns:a16="http://schemas.microsoft.com/office/drawing/2014/main" val="636308296"/>
                    </a:ext>
                  </a:extLst>
                </a:gridCol>
                <a:gridCol w="1666568">
                  <a:extLst>
                    <a:ext uri="{9D8B030D-6E8A-4147-A177-3AD203B41FA5}">
                      <a16:colId xmlns:a16="http://schemas.microsoft.com/office/drawing/2014/main" val="2876452981"/>
                    </a:ext>
                  </a:extLst>
                </a:gridCol>
                <a:gridCol w="1504335">
                  <a:extLst>
                    <a:ext uri="{9D8B030D-6E8A-4147-A177-3AD203B41FA5}">
                      <a16:colId xmlns:a16="http://schemas.microsoft.com/office/drawing/2014/main" val="1757432337"/>
                    </a:ext>
                  </a:extLst>
                </a:gridCol>
                <a:gridCol w="2504349">
                  <a:extLst>
                    <a:ext uri="{9D8B030D-6E8A-4147-A177-3AD203B41FA5}">
                      <a16:colId xmlns:a16="http://schemas.microsoft.com/office/drawing/2014/main" val="3903143793"/>
                    </a:ext>
                  </a:extLst>
                </a:gridCol>
              </a:tblGrid>
              <a:tr h="394438">
                <a:tc>
                  <a:txBody>
                    <a:bodyPr/>
                    <a:lstStyle/>
                    <a:p>
                      <a:r>
                        <a:rPr lang="en-US" b="1" dirty="0"/>
                        <a:t>Variable</a:t>
                      </a:r>
                    </a:p>
                  </a:txBody>
                  <a:tcPr/>
                </a:tc>
                <a:tc>
                  <a:txBody>
                    <a:bodyPr/>
                    <a:lstStyle/>
                    <a:p>
                      <a:r>
                        <a:rPr lang="en-US" b="1" dirty="0" err="1"/>
                        <a:t>V</a:t>
                      </a:r>
                      <a:r>
                        <a:rPr lang="en-US" b="1" baseline="-25000" dirty="0" err="1"/>
                        <a:t>d</a:t>
                      </a:r>
                      <a:endParaRPr lang="en-US" b="1" baseline="-25000" dirty="0"/>
                    </a:p>
                  </a:txBody>
                  <a:tcPr/>
                </a:tc>
                <a:tc>
                  <a:txBody>
                    <a:bodyPr/>
                    <a:lstStyle/>
                    <a:p>
                      <a:r>
                        <a:rPr lang="en-US" b="1" dirty="0"/>
                        <a:t>VCO</a:t>
                      </a:r>
                      <a:r>
                        <a:rPr lang="en-US" b="1" baseline="-25000" dirty="0"/>
                        <a:t>2</a:t>
                      </a:r>
                      <a:r>
                        <a:rPr lang="en-US" b="1" dirty="0"/>
                        <a:t> </a:t>
                      </a:r>
                    </a:p>
                  </a:txBody>
                  <a:tcPr/>
                </a:tc>
                <a:tc>
                  <a:txBody>
                    <a:bodyPr/>
                    <a:lstStyle/>
                    <a:p>
                      <a:r>
                        <a:rPr lang="en-US" b="1" dirty="0"/>
                        <a:t>Goal PaCO</a:t>
                      </a:r>
                      <a:r>
                        <a:rPr lang="en-US" b="1" baseline="-25000" dirty="0"/>
                        <a:t>2</a:t>
                      </a:r>
                      <a:endParaRPr lang="en-US" b="1" dirty="0"/>
                    </a:p>
                  </a:txBody>
                  <a:tcPr/>
                </a:tc>
                <a:tc>
                  <a:txBody>
                    <a:bodyPr/>
                    <a:lstStyle/>
                    <a:p>
                      <a:r>
                        <a:rPr lang="en-US" b="1" dirty="0"/>
                        <a:t>Muscle Capacity</a:t>
                      </a:r>
                    </a:p>
                  </a:txBody>
                  <a:tcPr/>
                </a:tc>
                <a:tc>
                  <a:txBody>
                    <a:bodyPr/>
                    <a:lstStyle/>
                    <a:p>
                      <a:r>
                        <a:rPr lang="en-US" b="1" dirty="0"/>
                        <a:t>Control Stability</a:t>
                      </a:r>
                    </a:p>
                  </a:txBody>
                  <a:tcPr/>
                </a:tc>
                <a:tc>
                  <a:txBody>
                    <a:bodyPr/>
                    <a:lstStyle/>
                    <a:p>
                      <a:r>
                        <a:rPr lang="en-US" b="1" dirty="0"/>
                        <a:t>Respiratory System Loads</a:t>
                      </a:r>
                    </a:p>
                  </a:txBody>
                  <a:tcPr/>
                </a:tc>
                <a:extLst>
                  <a:ext uri="{0D108BD9-81ED-4DB2-BD59-A6C34878D82A}">
                    <a16:rowId xmlns:a16="http://schemas.microsoft.com/office/drawing/2014/main" val="3781679474"/>
                  </a:ext>
                </a:extLst>
              </a:tr>
              <a:tr h="394438">
                <a:tc>
                  <a:txBody>
                    <a:bodyPr/>
                    <a:lstStyle/>
                    <a:p>
                      <a:r>
                        <a:rPr lang="en-US" dirty="0" err="1"/>
                        <a:t>Pathophys</a:t>
                      </a:r>
                      <a:r>
                        <a:rPr lang="en-US" dirty="0"/>
                        <a:t>.</a:t>
                      </a:r>
                    </a:p>
                  </a:txBody>
                  <a:tcPr/>
                </a:tc>
                <a:tc>
                  <a:txBody>
                    <a:bodyPr/>
                    <a:lstStyle/>
                    <a:p>
                      <a:r>
                        <a:rPr lang="en-US" dirty="0"/>
                        <a:t>Deadspace Fraction</a:t>
                      </a:r>
                    </a:p>
                  </a:txBody>
                  <a:tcPr/>
                </a:tc>
                <a:tc>
                  <a:txBody>
                    <a:bodyPr/>
                    <a:lstStyle/>
                    <a:p>
                      <a:r>
                        <a:rPr lang="en-US" dirty="0"/>
                        <a:t>Met. Rate &amp; Resp Quot.</a:t>
                      </a:r>
                    </a:p>
                  </a:txBody>
                  <a:tcPr/>
                </a:tc>
                <a:tc>
                  <a:txBody>
                    <a:bodyPr/>
                    <a:lstStyle/>
                    <a:p>
                      <a:r>
                        <a:rPr lang="en-US" dirty="0"/>
                        <a:t>Compen-</a:t>
                      </a:r>
                      <a:r>
                        <a:rPr lang="en-US" dirty="0" err="1"/>
                        <a:t>sation</a:t>
                      </a:r>
                      <a:endParaRPr lang="en-US" dirty="0"/>
                    </a:p>
                  </a:txBody>
                  <a:tcPr/>
                </a:tc>
                <a:tc>
                  <a:txBody>
                    <a:bodyPr/>
                    <a:lstStyle/>
                    <a:p>
                      <a:r>
                        <a:rPr lang="en-US" dirty="0"/>
                        <a:t>Strength, Mech Advantage</a:t>
                      </a:r>
                    </a:p>
                  </a:txBody>
                  <a:tcPr/>
                </a:tc>
                <a:tc>
                  <a:txBody>
                    <a:bodyPr/>
                    <a:lstStyle/>
                    <a:p>
                      <a:r>
                        <a:rPr lang="en-US" dirty="0"/>
                        <a:t>Chemoreflex &amp; breath generator</a:t>
                      </a:r>
                    </a:p>
                  </a:txBody>
                  <a:tcPr/>
                </a:tc>
                <a:tc>
                  <a:txBody>
                    <a:bodyPr/>
                    <a:lstStyle/>
                    <a:p>
                      <a:r>
                        <a:rPr lang="en-US" dirty="0"/>
                        <a:t>Resistive, </a:t>
                      </a:r>
                    </a:p>
                    <a:p>
                      <a:r>
                        <a:rPr lang="en-US" dirty="0"/>
                        <a:t>Elastic,</a:t>
                      </a:r>
                    </a:p>
                    <a:p>
                      <a:r>
                        <a:rPr lang="en-US" dirty="0"/>
                        <a:t>Threshold/Inertial</a:t>
                      </a:r>
                    </a:p>
                  </a:txBody>
                  <a:tcPr/>
                </a:tc>
                <a:extLst>
                  <a:ext uri="{0D108BD9-81ED-4DB2-BD59-A6C34878D82A}">
                    <a16:rowId xmlns:a16="http://schemas.microsoft.com/office/drawing/2014/main" val="1603223330"/>
                  </a:ext>
                </a:extLst>
              </a:tr>
              <a:tr h="539253">
                <a:tc>
                  <a:txBody>
                    <a:bodyPr/>
                    <a:lstStyle/>
                    <a:p>
                      <a:r>
                        <a:rPr lang="en-US" dirty="0"/>
                        <a:t>Examples</a:t>
                      </a:r>
                    </a:p>
                  </a:txBody>
                  <a:tcPr/>
                </a:tc>
                <a:tc>
                  <a:txBody>
                    <a:bodyPr/>
                    <a:lstStyle/>
                    <a:p>
                      <a:r>
                        <a:rPr lang="en-US" b="0" dirty="0"/>
                        <a:t>PE, Parenchymal Lung, Anatomic </a:t>
                      </a:r>
                    </a:p>
                  </a:txBody>
                  <a:tcPr/>
                </a:tc>
                <a:tc>
                  <a:txBody>
                    <a:bodyPr/>
                    <a:lstStyle/>
                    <a:p>
                      <a:r>
                        <a:rPr lang="en-US" b="0" dirty="0"/>
                        <a:t>Overdose,</a:t>
                      </a:r>
                    </a:p>
                    <a:p>
                      <a:r>
                        <a:rPr lang="en-US" b="0" dirty="0"/>
                        <a:t>Overfeeding, Obesity</a:t>
                      </a:r>
                    </a:p>
                  </a:txBody>
                  <a:tcPr/>
                </a:tc>
                <a:tc>
                  <a:txBody>
                    <a:bodyPr/>
                    <a:lstStyle/>
                    <a:p>
                      <a:r>
                        <a:rPr lang="en-US" b="0" dirty="0"/>
                        <a:t>Met. Acidosis/Alkalosis</a:t>
                      </a:r>
                    </a:p>
                  </a:txBody>
                  <a:tcPr/>
                </a:tc>
                <a:tc>
                  <a:txBody>
                    <a:bodyPr/>
                    <a:lstStyle/>
                    <a:p>
                      <a:r>
                        <a:rPr lang="en-US" b="0" dirty="0"/>
                        <a:t>NMD, COPD, Pleural </a:t>
                      </a:r>
                      <a:r>
                        <a:rPr lang="en-US" b="0" dirty="0" err="1"/>
                        <a:t>Dz</a:t>
                      </a:r>
                      <a:r>
                        <a:rPr lang="en-US" b="0" dirty="0"/>
                        <a:t> </a:t>
                      </a:r>
                    </a:p>
                  </a:txBody>
                  <a:tcPr/>
                </a:tc>
                <a:tc>
                  <a:txBody>
                    <a:bodyPr/>
                    <a:lstStyle/>
                    <a:p>
                      <a:r>
                        <a:rPr lang="en-US" b="0" dirty="0"/>
                        <a:t>Opiates,</a:t>
                      </a:r>
                    </a:p>
                    <a:p>
                      <a:r>
                        <a:rPr lang="en-US" b="0" dirty="0"/>
                        <a:t>Sleep</a:t>
                      </a:r>
                    </a:p>
                  </a:txBody>
                  <a:tcPr/>
                </a:tc>
                <a:tc>
                  <a:txBody>
                    <a:bodyPr/>
                    <a:lstStyle/>
                    <a:p>
                      <a:r>
                        <a:rPr lang="en-US" b="0" dirty="0"/>
                        <a:t>COPD, CHF, OHS</a:t>
                      </a:r>
                    </a:p>
                  </a:txBody>
                  <a:tcPr/>
                </a:tc>
                <a:extLst>
                  <a:ext uri="{0D108BD9-81ED-4DB2-BD59-A6C34878D82A}">
                    <a16:rowId xmlns:a16="http://schemas.microsoft.com/office/drawing/2014/main" val="2090350652"/>
                  </a:ext>
                </a:extLst>
              </a:tr>
            </a:tbl>
          </a:graphicData>
        </a:graphic>
      </p:graphicFrame>
      <p:pic>
        <p:nvPicPr>
          <p:cNvPr id="13" name="Picture 12">
            <a:extLst>
              <a:ext uri="{FF2B5EF4-FFF2-40B4-BE49-F238E27FC236}">
                <a16:creationId xmlns:a16="http://schemas.microsoft.com/office/drawing/2014/main" id="{390584B2-0B02-A7FE-D993-777EE0CBD965}"/>
              </a:ext>
            </a:extLst>
          </p:cNvPr>
          <p:cNvPicPr>
            <a:picLocks noChangeAspect="1"/>
          </p:cNvPicPr>
          <p:nvPr/>
        </p:nvPicPr>
        <p:blipFill>
          <a:blip r:embed="rId4"/>
          <a:srcRect t="48789"/>
          <a:stretch>
            <a:fillRect/>
          </a:stretch>
        </p:blipFill>
        <p:spPr>
          <a:xfrm>
            <a:off x="547082" y="325883"/>
            <a:ext cx="7747000" cy="1398318"/>
          </a:xfrm>
          <a:prstGeom prst="rect">
            <a:avLst/>
          </a:prstGeom>
        </p:spPr>
      </p:pic>
      <p:sp>
        <p:nvSpPr>
          <p:cNvPr id="6" name="Rectangle: Rounded Corners 8">
            <a:extLst>
              <a:ext uri="{FF2B5EF4-FFF2-40B4-BE49-F238E27FC236}">
                <a16:creationId xmlns:a16="http://schemas.microsoft.com/office/drawing/2014/main" id="{4ACEA4A1-F708-CB53-6B0A-785E7DF7F380}"/>
              </a:ext>
            </a:extLst>
          </p:cNvPr>
          <p:cNvSpPr/>
          <p:nvPr/>
        </p:nvSpPr>
        <p:spPr>
          <a:xfrm>
            <a:off x="1015752" y="3233968"/>
            <a:ext cx="1750356" cy="307513"/>
          </a:xfrm>
          <a:prstGeom prst="roundRect">
            <a:avLst/>
          </a:prstGeom>
          <a:noFill/>
          <a:ln w="444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grpSp>
        <p:nvGrpSpPr>
          <p:cNvPr id="19" name="Group 18">
            <a:extLst>
              <a:ext uri="{FF2B5EF4-FFF2-40B4-BE49-F238E27FC236}">
                <a16:creationId xmlns:a16="http://schemas.microsoft.com/office/drawing/2014/main" id="{6FA58A8B-FD5E-4E48-C10E-DFAC2AA97870}"/>
              </a:ext>
            </a:extLst>
          </p:cNvPr>
          <p:cNvGrpSpPr/>
          <p:nvPr/>
        </p:nvGrpSpPr>
        <p:grpSpPr>
          <a:xfrm>
            <a:off x="410713" y="1957378"/>
            <a:ext cx="7939481" cy="682868"/>
            <a:chOff x="1616761" y="1806006"/>
            <a:chExt cx="7939481" cy="68286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5F6E96-5975-4DB0-AE2C-D1ADF1FA96AD}"/>
                    </a:ext>
                  </a:extLst>
                </p:cNvPr>
                <p:cNvSpPr txBox="1"/>
                <p:nvPr/>
              </p:nvSpPr>
              <p:spPr>
                <a:xfrm>
                  <a:off x="1616761" y="1832910"/>
                  <a:ext cx="7939481"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𝑹𝒆𝒒𝒖𝒊𝒓𝒆𝒅</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1"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𝑉𝑒𝑛𝑡𝑖𝑙𝑎𝑡𝑖𝑜𝑛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𝑊𝑎𝑠𝑡𝑒𝑑</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𝑃𝑟𝑜𝑑𝑢𝑐𝑡𝑖𝑜𝑛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𝑃𝑎𝐶𝑂</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𝑇𝑎𝑟𝑔𝑒𝑡</m:t>
                            </m:r>
                            <m:r>
                              <a:rPr lang="en-US" b="0" i="1" baseline="30000"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4" name="TextBox 3">
                  <a:extLst>
                    <a:ext uri="{FF2B5EF4-FFF2-40B4-BE49-F238E27FC236}">
                      <a16:creationId xmlns:a16="http://schemas.microsoft.com/office/drawing/2014/main" id="{2A5F6E96-5975-4DB0-AE2C-D1ADF1FA96AD}"/>
                    </a:ext>
                  </a:extLst>
                </p:cNvPr>
                <p:cNvSpPr txBox="1">
                  <a:spLocks noRot="1" noChangeAspect="1" noMove="1" noResize="1" noEditPoints="1" noAdjustHandles="1" noChangeArrowheads="1" noChangeShapeType="1" noTextEdit="1"/>
                </p:cNvSpPr>
                <p:nvPr/>
              </p:nvSpPr>
              <p:spPr>
                <a:xfrm>
                  <a:off x="1616761" y="1832910"/>
                  <a:ext cx="7939481" cy="575157"/>
                </a:xfrm>
                <a:prstGeom prst="rect">
                  <a:avLst/>
                </a:prstGeom>
                <a:blipFill>
                  <a:blip r:embed="rId5"/>
                  <a:stretch>
                    <a:fillRect t="-8696" b="-19565"/>
                  </a:stretch>
                </a:blipFill>
              </p:spPr>
              <p:txBody>
                <a:bodyPr/>
                <a:lstStyle/>
                <a:p>
                  <a:r>
                    <a:rPr lang="en-US">
                      <a:noFill/>
                    </a:rPr>
                    <a:t> </a:t>
                  </a:r>
                </a:p>
              </p:txBody>
            </p:sp>
          </mc:Fallback>
        </mc:AlternateContent>
        <p:sp>
          <p:nvSpPr>
            <p:cNvPr id="5" name="Rectangle: Rounded Corners 8">
              <a:extLst>
                <a:ext uri="{FF2B5EF4-FFF2-40B4-BE49-F238E27FC236}">
                  <a16:creationId xmlns:a16="http://schemas.microsoft.com/office/drawing/2014/main" id="{33F4B9DC-26C3-699B-B732-EB25E5BF89BC}"/>
                </a:ext>
              </a:extLst>
            </p:cNvPr>
            <p:cNvSpPr/>
            <p:nvPr/>
          </p:nvSpPr>
          <p:spPr>
            <a:xfrm>
              <a:off x="4374730" y="1941215"/>
              <a:ext cx="2180218" cy="355255"/>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8">
              <a:extLst>
                <a:ext uri="{FF2B5EF4-FFF2-40B4-BE49-F238E27FC236}">
                  <a16:creationId xmlns:a16="http://schemas.microsoft.com/office/drawing/2014/main" id="{2E358A16-2F38-2D84-2964-E07BA33AA661}"/>
                </a:ext>
              </a:extLst>
            </p:cNvPr>
            <p:cNvSpPr/>
            <p:nvPr/>
          </p:nvSpPr>
          <p:spPr>
            <a:xfrm>
              <a:off x="6726872" y="1806006"/>
              <a:ext cx="2799526" cy="320227"/>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7" name="Rectangle: Rounded Corners 8">
              <a:extLst>
                <a:ext uri="{FF2B5EF4-FFF2-40B4-BE49-F238E27FC236}">
                  <a16:creationId xmlns:a16="http://schemas.microsoft.com/office/drawing/2014/main" id="{06363322-AF99-480D-47E7-FDC40267A7AF}"/>
                </a:ext>
              </a:extLst>
            </p:cNvPr>
            <p:cNvSpPr/>
            <p:nvPr/>
          </p:nvSpPr>
          <p:spPr>
            <a:xfrm>
              <a:off x="7238144" y="2128137"/>
              <a:ext cx="1609285" cy="360737"/>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grpSp>
      <p:sp>
        <p:nvSpPr>
          <p:cNvPr id="10" name="Rectangle: Rounded Corners 8">
            <a:extLst>
              <a:ext uri="{FF2B5EF4-FFF2-40B4-BE49-F238E27FC236}">
                <a16:creationId xmlns:a16="http://schemas.microsoft.com/office/drawing/2014/main" id="{0322E0DC-C362-6A5A-35F1-BEFECDC46B64}"/>
              </a:ext>
            </a:extLst>
          </p:cNvPr>
          <p:cNvSpPr/>
          <p:nvPr/>
        </p:nvSpPr>
        <p:spPr>
          <a:xfrm>
            <a:off x="4552550" y="4078829"/>
            <a:ext cx="1140328" cy="544069"/>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1" name="Rectangle: Rounded Corners 8">
            <a:extLst>
              <a:ext uri="{FF2B5EF4-FFF2-40B4-BE49-F238E27FC236}">
                <a16:creationId xmlns:a16="http://schemas.microsoft.com/office/drawing/2014/main" id="{7C5F427F-25CD-EE7F-0B0F-6F30D6A774E2}"/>
              </a:ext>
            </a:extLst>
          </p:cNvPr>
          <p:cNvSpPr/>
          <p:nvPr/>
        </p:nvSpPr>
        <p:spPr>
          <a:xfrm>
            <a:off x="3117462" y="4061075"/>
            <a:ext cx="1026833" cy="337934"/>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2" name="Rectangle: Rounded Corners 8">
            <a:extLst>
              <a:ext uri="{FF2B5EF4-FFF2-40B4-BE49-F238E27FC236}">
                <a16:creationId xmlns:a16="http://schemas.microsoft.com/office/drawing/2014/main" id="{CD702F0E-6396-23BA-09A4-12A038A131DC}"/>
              </a:ext>
            </a:extLst>
          </p:cNvPr>
          <p:cNvSpPr/>
          <p:nvPr/>
        </p:nvSpPr>
        <p:spPr>
          <a:xfrm>
            <a:off x="1863022" y="4076062"/>
            <a:ext cx="422978" cy="322947"/>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8">
            <a:extLst>
              <a:ext uri="{FF2B5EF4-FFF2-40B4-BE49-F238E27FC236}">
                <a16:creationId xmlns:a16="http://schemas.microsoft.com/office/drawing/2014/main" id="{A1FB2C85-5CC8-0808-DCCA-2780924BC12A}"/>
              </a:ext>
            </a:extLst>
          </p:cNvPr>
          <p:cNvSpPr/>
          <p:nvPr/>
        </p:nvSpPr>
        <p:spPr>
          <a:xfrm>
            <a:off x="5769721" y="4061075"/>
            <a:ext cx="1140328" cy="561823"/>
          </a:xfrm>
          <a:prstGeom prst="roundRect">
            <a:avLst/>
          </a:prstGeom>
          <a:noFill/>
          <a:ln w="444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1" name="Rectangle: Rounded Corners 8">
            <a:extLst>
              <a:ext uri="{FF2B5EF4-FFF2-40B4-BE49-F238E27FC236}">
                <a16:creationId xmlns:a16="http://schemas.microsoft.com/office/drawing/2014/main" id="{02DD3433-18DE-5479-274F-1D7E29E8ABD6}"/>
              </a:ext>
            </a:extLst>
          </p:cNvPr>
          <p:cNvSpPr/>
          <p:nvPr/>
        </p:nvSpPr>
        <p:spPr>
          <a:xfrm>
            <a:off x="2780855" y="3233968"/>
            <a:ext cx="1771695" cy="307513"/>
          </a:xfrm>
          <a:prstGeom prst="roundRect">
            <a:avLst/>
          </a:prstGeom>
          <a:no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2" name="Rectangle: Rounded Corners 8">
            <a:extLst>
              <a:ext uri="{FF2B5EF4-FFF2-40B4-BE49-F238E27FC236}">
                <a16:creationId xmlns:a16="http://schemas.microsoft.com/office/drawing/2014/main" id="{9C24664D-5E35-A857-32C5-4F5637DB597A}"/>
              </a:ext>
            </a:extLst>
          </p:cNvPr>
          <p:cNvSpPr/>
          <p:nvPr/>
        </p:nvSpPr>
        <p:spPr>
          <a:xfrm>
            <a:off x="7408234" y="4061075"/>
            <a:ext cx="1140329" cy="561823"/>
          </a:xfrm>
          <a:prstGeom prst="roundRect">
            <a:avLst/>
          </a:prstGeom>
          <a:no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3" name="Rectangle: Rounded Corners 8">
            <a:extLst>
              <a:ext uri="{FF2B5EF4-FFF2-40B4-BE49-F238E27FC236}">
                <a16:creationId xmlns:a16="http://schemas.microsoft.com/office/drawing/2014/main" id="{B1A39CE4-DFBC-3418-E168-B5276227F42E}"/>
              </a:ext>
            </a:extLst>
          </p:cNvPr>
          <p:cNvSpPr/>
          <p:nvPr/>
        </p:nvSpPr>
        <p:spPr>
          <a:xfrm>
            <a:off x="4645565" y="3241501"/>
            <a:ext cx="2762669" cy="299742"/>
          </a:xfrm>
          <a:prstGeom prst="roundRect">
            <a:avLst/>
          </a:prstGeom>
          <a:noFill/>
          <a:ln w="444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4" name="Rectangle: Rounded Corners 8">
            <a:extLst>
              <a:ext uri="{FF2B5EF4-FFF2-40B4-BE49-F238E27FC236}">
                <a16:creationId xmlns:a16="http://schemas.microsoft.com/office/drawing/2014/main" id="{1E0C3FA0-4820-D97A-4734-C4D7A0DB19AB}"/>
              </a:ext>
            </a:extLst>
          </p:cNvPr>
          <p:cNvSpPr/>
          <p:nvPr/>
        </p:nvSpPr>
        <p:spPr>
          <a:xfrm>
            <a:off x="8913547" y="4061074"/>
            <a:ext cx="2206738" cy="561823"/>
          </a:xfrm>
          <a:prstGeom prst="roundRect">
            <a:avLst/>
          </a:prstGeom>
          <a:noFill/>
          <a:ln w="444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cxnSp>
        <p:nvCxnSpPr>
          <p:cNvPr id="3" name="Straight Connector 2">
            <a:extLst>
              <a:ext uri="{FF2B5EF4-FFF2-40B4-BE49-F238E27FC236}">
                <a16:creationId xmlns:a16="http://schemas.microsoft.com/office/drawing/2014/main" id="{C6563910-CD28-9FAF-FD56-566F36BC5910}"/>
              </a:ext>
            </a:extLst>
          </p:cNvPr>
          <p:cNvCxnSpPr/>
          <p:nvPr/>
        </p:nvCxnSpPr>
        <p:spPr>
          <a:xfrm>
            <a:off x="9660194" y="3429000"/>
            <a:ext cx="20647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441BBFE-9F49-5DA0-D62F-AF637A6D9426}"/>
              </a:ext>
            </a:extLst>
          </p:cNvPr>
          <p:cNvSpPr/>
          <p:nvPr/>
        </p:nvSpPr>
        <p:spPr>
          <a:xfrm>
            <a:off x="9881419" y="2453324"/>
            <a:ext cx="486697" cy="975676"/>
          </a:xfrm>
          <a:prstGeom prst="rect">
            <a:avLst/>
          </a:prstGeom>
          <a:solidFill>
            <a:schemeClr val="accent4">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3F8B66-2FA4-847A-05BC-D82B930B141B}"/>
              </a:ext>
            </a:extLst>
          </p:cNvPr>
          <p:cNvSpPr/>
          <p:nvPr/>
        </p:nvSpPr>
        <p:spPr>
          <a:xfrm>
            <a:off x="10876936" y="1504340"/>
            <a:ext cx="486697" cy="1911702"/>
          </a:xfrm>
          <a:prstGeom prst="rect">
            <a:avLst/>
          </a:prstGeom>
          <a:solidFill>
            <a:schemeClr val="bg2">
              <a:lumMod val="75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01679E0-0ADE-C172-FAE3-755FCB12E36B}"/>
              </a:ext>
            </a:extLst>
          </p:cNvPr>
          <p:cNvSpPr txBox="1"/>
          <p:nvPr/>
        </p:nvSpPr>
        <p:spPr>
          <a:xfrm>
            <a:off x="9866671" y="3515325"/>
            <a:ext cx="870154" cy="381828"/>
          </a:xfrm>
          <a:prstGeom prst="rect">
            <a:avLst/>
          </a:prstGeom>
          <a:noFill/>
        </p:spPr>
        <p:txBody>
          <a:bodyPr wrap="square" rtlCol="0">
            <a:spAutoFit/>
          </a:bodyPr>
          <a:lstStyle/>
          <a:p>
            <a:r>
              <a:rPr lang="en-US" dirty="0"/>
              <a:t>Req.</a:t>
            </a:r>
          </a:p>
        </p:txBody>
      </p:sp>
      <p:sp>
        <p:nvSpPr>
          <p:cNvPr id="16" name="TextBox 15">
            <a:extLst>
              <a:ext uri="{FF2B5EF4-FFF2-40B4-BE49-F238E27FC236}">
                <a16:creationId xmlns:a16="http://schemas.microsoft.com/office/drawing/2014/main" id="{86969F8F-6BCE-6202-6447-4F335162D580}"/>
              </a:ext>
            </a:extLst>
          </p:cNvPr>
          <p:cNvSpPr txBox="1"/>
          <p:nvPr/>
        </p:nvSpPr>
        <p:spPr>
          <a:xfrm>
            <a:off x="10840065" y="3515325"/>
            <a:ext cx="870154" cy="381828"/>
          </a:xfrm>
          <a:prstGeom prst="rect">
            <a:avLst/>
          </a:prstGeom>
          <a:noFill/>
        </p:spPr>
        <p:txBody>
          <a:bodyPr wrap="square" rtlCol="0">
            <a:spAutoFit/>
          </a:bodyPr>
          <a:lstStyle/>
          <a:p>
            <a:r>
              <a:rPr lang="en-US" dirty="0"/>
              <a:t>Max.</a:t>
            </a:r>
          </a:p>
        </p:txBody>
      </p:sp>
      <p:cxnSp>
        <p:nvCxnSpPr>
          <p:cNvPr id="26" name="Straight Arrow Connector 25">
            <a:extLst>
              <a:ext uri="{FF2B5EF4-FFF2-40B4-BE49-F238E27FC236}">
                <a16:creationId xmlns:a16="http://schemas.microsoft.com/office/drawing/2014/main" id="{BA5FC7B8-3A97-0E1C-905A-066198FF7F52}"/>
              </a:ext>
            </a:extLst>
          </p:cNvPr>
          <p:cNvCxnSpPr>
            <a:cxnSpLocks/>
          </p:cNvCxnSpPr>
          <p:nvPr/>
        </p:nvCxnSpPr>
        <p:spPr>
          <a:xfrm flipH="1" flipV="1">
            <a:off x="10124767" y="2073247"/>
            <a:ext cx="1" cy="335833"/>
          </a:xfrm>
          <a:prstGeom prst="straightConnector1">
            <a:avLst/>
          </a:prstGeom>
          <a:ln w="41275">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C9F58961-0EED-9703-5140-DEFA2EDD74F5}"/>
              </a:ext>
            </a:extLst>
          </p:cNvPr>
          <p:cNvCxnSpPr>
            <a:cxnSpLocks/>
          </p:cNvCxnSpPr>
          <p:nvPr/>
        </p:nvCxnSpPr>
        <p:spPr>
          <a:xfrm flipH="1" flipV="1">
            <a:off x="11120283" y="1076507"/>
            <a:ext cx="1" cy="335833"/>
          </a:xfrm>
          <a:prstGeom prst="straightConnector1">
            <a:avLst/>
          </a:prstGeom>
          <a:ln w="41275">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CC3FD2D3-C663-3832-361B-013BBB1AE768}"/>
              </a:ext>
            </a:extLst>
          </p:cNvPr>
          <p:cNvCxnSpPr>
            <a:cxnSpLocks/>
          </p:cNvCxnSpPr>
          <p:nvPr/>
        </p:nvCxnSpPr>
        <p:spPr>
          <a:xfrm>
            <a:off x="10129685" y="2546732"/>
            <a:ext cx="0" cy="314454"/>
          </a:xfrm>
          <a:prstGeom prst="straightConnector1">
            <a:avLst/>
          </a:prstGeom>
          <a:ln w="41275">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5B9DB3B6-1736-3FAE-5AFC-515764353C29}"/>
              </a:ext>
            </a:extLst>
          </p:cNvPr>
          <p:cNvCxnSpPr>
            <a:cxnSpLocks/>
          </p:cNvCxnSpPr>
          <p:nvPr/>
        </p:nvCxnSpPr>
        <p:spPr>
          <a:xfrm>
            <a:off x="11122745" y="1607758"/>
            <a:ext cx="0" cy="314454"/>
          </a:xfrm>
          <a:prstGeom prst="straightConnector1">
            <a:avLst/>
          </a:prstGeom>
          <a:ln w="41275">
            <a:tailEnd type="triangle"/>
          </a:ln>
        </p:spPr>
        <p:style>
          <a:lnRef idx="2">
            <a:schemeClr val="dk1"/>
          </a:lnRef>
          <a:fillRef idx="0">
            <a:schemeClr val="dk1"/>
          </a:fillRef>
          <a:effectRef idx="1">
            <a:schemeClr val="dk1"/>
          </a:effectRef>
          <a:fontRef idx="minor">
            <a:schemeClr val="tx1"/>
          </a:fontRef>
        </p:style>
      </p:cxnSp>
      <p:sp>
        <p:nvSpPr>
          <p:cNvPr id="35" name="Right Brace 34">
            <a:extLst>
              <a:ext uri="{FF2B5EF4-FFF2-40B4-BE49-F238E27FC236}">
                <a16:creationId xmlns:a16="http://schemas.microsoft.com/office/drawing/2014/main" id="{A2424635-C66B-CC58-C1A6-54C92EBFC717}"/>
              </a:ext>
            </a:extLst>
          </p:cNvPr>
          <p:cNvSpPr/>
          <p:nvPr/>
        </p:nvSpPr>
        <p:spPr>
          <a:xfrm>
            <a:off x="11427123" y="1504340"/>
            <a:ext cx="415832" cy="948984"/>
          </a:xfrm>
          <a:prstGeom prst="rightBrace">
            <a:avLst/>
          </a:prstGeom>
          <a:ln w="508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17661037-03FD-72BE-8EBE-25439F9C4664}"/>
              </a:ext>
            </a:extLst>
          </p:cNvPr>
          <p:cNvSpPr>
            <a:spLocks noGrp="1"/>
          </p:cNvSpPr>
          <p:nvPr>
            <p:ph idx="1"/>
          </p:nvPr>
        </p:nvSpPr>
        <p:spPr>
          <a:xfrm>
            <a:off x="8205910" y="293288"/>
            <a:ext cx="3600173" cy="1142050"/>
          </a:xfrm>
        </p:spPr>
        <p:txBody>
          <a:bodyPr>
            <a:noAutofit/>
          </a:bodyPr>
          <a:lstStyle/>
          <a:p>
            <a:pPr marL="0" indent="0">
              <a:lnSpc>
                <a:spcPct val="100000"/>
              </a:lnSpc>
              <a:spcBef>
                <a:spcPts val="0"/>
              </a:spcBef>
              <a:buNone/>
            </a:pPr>
            <a:r>
              <a:rPr lang="en-US" sz="1800" u="sng" dirty="0"/>
              <a:t>Ventilatory frailty endotypes</a:t>
            </a:r>
          </a:p>
          <a:p>
            <a:pPr>
              <a:lnSpc>
                <a:spcPct val="100000"/>
              </a:lnSpc>
              <a:spcBef>
                <a:spcPts val="0"/>
              </a:spcBef>
            </a:pPr>
            <a:r>
              <a:rPr lang="en-US" sz="1800" dirty="0"/>
              <a:t>Baseline Req == Max</a:t>
            </a:r>
          </a:p>
          <a:p>
            <a:pPr>
              <a:lnSpc>
                <a:spcPct val="100000"/>
              </a:lnSpc>
              <a:spcBef>
                <a:spcPts val="0"/>
              </a:spcBef>
            </a:pPr>
            <a:r>
              <a:rPr lang="en-US" sz="1800" dirty="0"/>
              <a:t>Predisposed to ↑ Req</a:t>
            </a:r>
          </a:p>
          <a:p>
            <a:pPr>
              <a:lnSpc>
                <a:spcPct val="100000"/>
              </a:lnSpc>
              <a:spcBef>
                <a:spcPts val="0"/>
              </a:spcBef>
            </a:pPr>
            <a:r>
              <a:rPr lang="en-US" sz="1800" dirty="0"/>
              <a:t>Predisposed to ↓ Max</a:t>
            </a:r>
          </a:p>
        </p:txBody>
      </p:sp>
    </p:spTree>
    <p:extLst>
      <p:ext uri="{BB962C8B-B14F-4D97-AF65-F5344CB8AC3E}">
        <p14:creationId xmlns:p14="http://schemas.microsoft.com/office/powerpoint/2010/main" val="195076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4B5B4CA9-F868-ACD0-3928-04CE5E52F474}"/>
              </a:ext>
            </a:extLst>
          </p:cNvPr>
          <p:cNvSpPr/>
          <p:nvPr/>
        </p:nvSpPr>
        <p:spPr>
          <a:xfrm>
            <a:off x="707929" y="525563"/>
            <a:ext cx="1828800" cy="1253613"/>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Goal PaCO</a:t>
            </a:r>
            <a:r>
              <a:rPr lang="en-US" sz="4000" b="1" baseline="-25000" dirty="0">
                <a:solidFill>
                  <a:schemeClr val="tx1"/>
                </a:solidFill>
              </a:rPr>
              <a:t>2</a:t>
            </a:r>
          </a:p>
        </p:txBody>
      </p:sp>
      <p:grpSp>
        <p:nvGrpSpPr>
          <p:cNvPr id="5" name="Group 4">
            <a:extLst>
              <a:ext uri="{FF2B5EF4-FFF2-40B4-BE49-F238E27FC236}">
                <a16:creationId xmlns:a16="http://schemas.microsoft.com/office/drawing/2014/main" id="{A45C9452-8DA9-0926-22DA-E21D1C6BB132}"/>
              </a:ext>
            </a:extLst>
          </p:cNvPr>
          <p:cNvGrpSpPr/>
          <p:nvPr/>
        </p:nvGrpSpPr>
        <p:grpSpPr>
          <a:xfrm>
            <a:off x="2861189" y="863405"/>
            <a:ext cx="7939481" cy="655964"/>
            <a:chOff x="1616761" y="1832910"/>
            <a:chExt cx="7939481" cy="655964"/>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AC3D510-E2EF-4072-4937-025E093D2A4A}"/>
                    </a:ext>
                  </a:extLst>
                </p:cNvPr>
                <p:cNvSpPr txBox="1"/>
                <p:nvPr/>
              </p:nvSpPr>
              <p:spPr>
                <a:xfrm>
                  <a:off x="1616761" y="1832910"/>
                  <a:ext cx="7939481"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𝑹𝒆𝒒𝒖𝒊𝒓𝒆𝒅</m:t>
                        </m:r>
                        <m:r>
                          <a:rPr lang="en-US" b="1" i="1" smtClean="0">
                            <a:latin typeface="Cambria Math" panose="02040503050406030204" pitchFamily="18" charset="0"/>
                          </a:rPr>
                          <m:t> </m:t>
                        </m:r>
                        <m:r>
                          <a:rPr lang="en-US" b="1" i="1" smtClean="0">
                            <a:latin typeface="Cambria Math" panose="02040503050406030204" pitchFamily="18" charset="0"/>
                          </a:rPr>
                          <m:t>𝑽𝒆𝒏𝒕𝒊𝒍𝒂𝒕𝒊𝒐𝒏</m:t>
                        </m:r>
                        <m:r>
                          <a:rPr lang="en-US" b="1"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𝑉𝑒𝑛𝑡𝑖𝑙𝑎𝑡𝑖𝑜𝑛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𝑊𝑎𝑠𝑡𝑒𝑑</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𝑃𝑟𝑜𝑑𝑢𝑐𝑡𝑖𝑜𝑛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𝑃𝑎𝐶𝑂</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𝑇𝑎𝑟𝑔𝑒𝑡</m:t>
                            </m:r>
                            <m:r>
                              <a:rPr lang="en-US" b="0" i="1" baseline="30000"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6" name="TextBox 5">
                  <a:extLst>
                    <a:ext uri="{FF2B5EF4-FFF2-40B4-BE49-F238E27FC236}">
                      <a16:creationId xmlns:a16="http://schemas.microsoft.com/office/drawing/2014/main" id="{4AC3D510-E2EF-4072-4937-025E093D2A4A}"/>
                    </a:ext>
                  </a:extLst>
                </p:cNvPr>
                <p:cNvSpPr txBox="1">
                  <a:spLocks noRot="1" noChangeAspect="1" noMove="1" noResize="1" noEditPoints="1" noAdjustHandles="1" noChangeArrowheads="1" noChangeShapeType="1" noTextEdit="1"/>
                </p:cNvSpPr>
                <p:nvPr/>
              </p:nvSpPr>
              <p:spPr>
                <a:xfrm>
                  <a:off x="1616761" y="1832910"/>
                  <a:ext cx="7939481" cy="575157"/>
                </a:xfrm>
                <a:prstGeom prst="rect">
                  <a:avLst/>
                </a:prstGeom>
                <a:blipFill>
                  <a:blip r:embed="rId3"/>
                  <a:stretch>
                    <a:fillRect t="-8696" b="-19565"/>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5B41E4C2-2B76-0BE0-48A8-1106110F9E01}"/>
                </a:ext>
              </a:extLst>
            </p:cNvPr>
            <p:cNvSpPr/>
            <p:nvPr/>
          </p:nvSpPr>
          <p:spPr>
            <a:xfrm>
              <a:off x="7252894" y="2128137"/>
              <a:ext cx="1609285" cy="360737"/>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grpSp>
      <p:sp>
        <p:nvSpPr>
          <p:cNvPr id="10" name="TextBox 9">
            <a:extLst>
              <a:ext uri="{FF2B5EF4-FFF2-40B4-BE49-F238E27FC236}">
                <a16:creationId xmlns:a16="http://schemas.microsoft.com/office/drawing/2014/main" id="{62EF6DE8-F58C-724C-F6A1-FEB32F572B4E}"/>
              </a:ext>
            </a:extLst>
          </p:cNvPr>
          <p:cNvSpPr txBox="1"/>
          <p:nvPr/>
        </p:nvSpPr>
        <p:spPr>
          <a:xfrm>
            <a:off x="1061884" y="2123765"/>
            <a:ext cx="7875639" cy="3816429"/>
          </a:xfrm>
          <a:prstGeom prst="rect">
            <a:avLst/>
          </a:prstGeom>
          <a:noFill/>
        </p:spPr>
        <p:txBody>
          <a:bodyPr wrap="square" rtlCol="0">
            <a:spAutoFit/>
          </a:bodyPr>
          <a:lstStyle/>
          <a:p>
            <a:r>
              <a:rPr lang="en-US" sz="2200" dirty="0"/>
              <a:t>Q: Why is the goal PaCO</a:t>
            </a:r>
            <a:r>
              <a:rPr lang="en-US" sz="2200" baseline="-25000" dirty="0"/>
              <a:t>2</a:t>
            </a:r>
            <a:r>
              <a:rPr lang="en-US" sz="2200" dirty="0"/>
              <a:t> roughly 40 mmHg, and not higher?</a:t>
            </a:r>
          </a:p>
          <a:p>
            <a:endParaRPr lang="en-US" sz="2200" dirty="0"/>
          </a:p>
          <a:p>
            <a:r>
              <a:rPr lang="en-US" sz="2200" dirty="0"/>
              <a:t>pH can be maintained at any PaCO</a:t>
            </a:r>
            <a:r>
              <a:rPr lang="en-US" sz="2200" baseline="-25000" dirty="0"/>
              <a:t>2</a:t>
            </a:r>
            <a:r>
              <a:rPr lang="en-US" sz="2200" dirty="0"/>
              <a:t> with a certain HCO</a:t>
            </a:r>
            <a:r>
              <a:rPr lang="en-US" sz="2200" baseline="-25000" dirty="0"/>
              <a:t>3</a:t>
            </a:r>
            <a:r>
              <a:rPr lang="en-US" sz="2200" baseline="30000" dirty="0"/>
              <a:t>-</a:t>
            </a:r>
            <a:endParaRPr lang="en-US" sz="2200" dirty="0"/>
          </a:p>
          <a:p>
            <a:endParaRPr lang="en-US" sz="2200" dirty="0"/>
          </a:p>
          <a:p>
            <a:pPr marL="285750" indent="-285750">
              <a:buFont typeface="Arial" panose="020B0604020202020204" pitchFamily="34" charset="0"/>
              <a:buChar char="•"/>
            </a:pPr>
            <a:r>
              <a:rPr lang="en-US" sz="2200" dirty="0"/>
              <a:t>The process of adaptation is poorly understood… likely relates to the cost of less oxygen buffer vs. costs of breathing </a:t>
            </a:r>
          </a:p>
          <a:p>
            <a:endParaRPr lang="en-US" sz="2200" dirty="0"/>
          </a:p>
          <a:p>
            <a:r>
              <a:rPr lang="en-US" sz="2200" dirty="0"/>
              <a:t>Persistent severe hypercapnia is</a:t>
            </a:r>
            <a:r>
              <a:rPr lang="en-US" sz="2200" b="1" dirty="0"/>
              <a:t> only possible since</a:t>
            </a:r>
            <a:r>
              <a:rPr lang="en-US" sz="2200" dirty="0"/>
              <a:t> supp O</a:t>
            </a:r>
            <a:r>
              <a:rPr lang="en-US" sz="2200" baseline="-25000" dirty="0"/>
              <a:t>2</a:t>
            </a:r>
            <a:r>
              <a:rPr lang="en-US" sz="2200" dirty="0"/>
              <a:t> </a:t>
            </a:r>
          </a:p>
          <a:p>
            <a:endParaRPr lang="en-US" sz="2200" dirty="0"/>
          </a:p>
          <a:p>
            <a:r>
              <a:rPr lang="en-US" sz="2200" dirty="0"/>
              <a:t>Coma in polio (1952) was “</a:t>
            </a:r>
            <a:r>
              <a:rPr lang="en-US" sz="2200" dirty="0" err="1"/>
              <a:t>cerebrelia</a:t>
            </a:r>
            <a:r>
              <a:rPr lang="en-US" sz="2200" dirty="0"/>
              <a:t>” - thought to be viral encephalitis – actually discovered to be hypercapnic RF. </a:t>
            </a:r>
          </a:p>
        </p:txBody>
      </p:sp>
      <p:pic>
        <p:nvPicPr>
          <p:cNvPr id="11" name="Picture 2" descr="The Autumn Ghost: How the Battle Against a Polio Epidemic Revolutionized  Modern Medical Care: Wunsch, Hannah: 9781771649452: Amazon.com: Books">
            <a:extLst>
              <a:ext uri="{FF2B5EF4-FFF2-40B4-BE49-F238E27FC236}">
                <a16:creationId xmlns:a16="http://schemas.microsoft.com/office/drawing/2014/main" id="{E03AC9D4-45F9-590B-3869-2ECF3958A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0586" y="2115776"/>
            <a:ext cx="2478587" cy="371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7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B2A734-93B2-836E-C4CB-71BD5B1B02E7}"/>
              </a:ext>
            </a:extLst>
          </p:cNvPr>
          <p:cNvGrpSpPr/>
          <p:nvPr/>
        </p:nvGrpSpPr>
        <p:grpSpPr>
          <a:xfrm>
            <a:off x="3009901" y="2345016"/>
            <a:ext cx="8877298" cy="4278205"/>
            <a:chOff x="501048" y="378940"/>
            <a:chExt cx="11386151" cy="6244281"/>
          </a:xfrm>
        </p:grpSpPr>
        <p:graphicFrame>
          <p:nvGraphicFramePr>
            <p:cNvPr id="4" name="Chart 3">
              <a:extLst>
                <a:ext uri="{FF2B5EF4-FFF2-40B4-BE49-F238E27FC236}">
                  <a16:creationId xmlns:a16="http://schemas.microsoft.com/office/drawing/2014/main" id="{57D2B7BE-0FC9-3344-AE58-83AD42304BBF}"/>
                </a:ext>
              </a:extLst>
            </p:cNvPr>
            <p:cNvGraphicFramePr>
              <a:graphicFrameLocks/>
            </p:cNvGraphicFramePr>
            <p:nvPr/>
          </p:nvGraphicFramePr>
          <p:xfrm>
            <a:off x="501048" y="378940"/>
            <a:ext cx="11386151" cy="6244281"/>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6C092EFC-AFD0-8549-A8FC-13B4E80D8E5C}"/>
                </a:ext>
              </a:extLst>
            </p:cNvPr>
            <p:cNvCxnSpPr>
              <a:cxnSpLocks/>
            </p:cNvCxnSpPr>
            <p:nvPr/>
          </p:nvCxnSpPr>
          <p:spPr>
            <a:xfrm>
              <a:off x="1425388" y="3197130"/>
              <a:ext cx="8027894" cy="0"/>
            </a:xfrm>
            <a:prstGeom prst="line">
              <a:avLst/>
            </a:prstGeom>
            <a:ln w="12382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3D3431E3-DD42-86D1-9E1A-98306ED1EA28}"/>
              </a:ext>
            </a:extLst>
          </p:cNvPr>
          <p:cNvSpPr txBox="1"/>
          <p:nvPr/>
        </p:nvSpPr>
        <p:spPr>
          <a:xfrm>
            <a:off x="1435100" y="1556186"/>
            <a:ext cx="9550399" cy="461665"/>
          </a:xfrm>
          <a:prstGeom prst="rect">
            <a:avLst/>
          </a:prstGeom>
          <a:noFill/>
        </p:spPr>
        <p:txBody>
          <a:bodyPr wrap="square">
            <a:spAutoFit/>
          </a:bodyPr>
          <a:lstStyle/>
          <a:p>
            <a:r>
              <a:rPr lang="en-US" sz="2400" dirty="0"/>
              <a:t>P</a:t>
            </a:r>
            <a:r>
              <a:rPr lang="en-US" sz="2400" baseline="-25000" dirty="0"/>
              <a:t>A</a:t>
            </a:r>
            <a:r>
              <a:rPr lang="en-US" sz="2400" dirty="0"/>
              <a:t>O</a:t>
            </a:r>
            <a:r>
              <a:rPr lang="en-US" sz="2400" baseline="-25000" dirty="0"/>
              <a:t>2</a:t>
            </a:r>
            <a:r>
              <a:rPr lang="en-US" sz="2400" dirty="0"/>
              <a:t> = FiO</a:t>
            </a:r>
            <a:r>
              <a:rPr lang="en-US" sz="2400" baseline="-25000" dirty="0"/>
              <a:t>2</a:t>
            </a:r>
            <a:r>
              <a:rPr lang="en-US" sz="2400" dirty="0"/>
              <a:t> (</a:t>
            </a:r>
            <a:r>
              <a:rPr lang="en-US" sz="2400" b="1" i="1" dirty="0"/>
              <a:t>P</a:t>
            </a:r>
            <a:r>
              <a:rPr lang="en-US" sz="2400" b="1" i="1" baseline="-25000" dirty="0"/>
              <a:t>B</a:t>
            </a:r>
            <a:r>
              <a:rPr lang="en-US" sz="2400" dirty="0"/>
              <a:t>-47)—(</a:t>
            </a:r>
            <a:r>
              <a:rPr lang="en-US" sz="2400" b="1" dirty="0"/>
              <a:t>PaCO</a:t>
            </a:r>
            <a:r>
              <a:rPr lang="en-US" sz="2400" b="1" baseline="-25000" dirty="0"/>
              <a:t>2</a:t>
            </a:r>
            <a:r>
              <a:rPr lang="en-US" sz="2400" dirty="0"/>
              <a:t>/</a:t>
            </a:r>
            <a:r>
              <a:rPr lang="en-US" sz="2400" i="1" dirty="0"/>
              <a:t>R)</a:t>
            </a:r>
            <a:r>
              <a:rPr lang="en-US" sz="2400" dirty="0"/>
              <a:t>    </a:t>
            </a:r>
            <a:r>
              <a:rPr lang="en-US" sz="2400" dirty="0">
                <a:sym typeface="Wingdings" pitchFamily="2" charset="2"/>
              </a:rPr>
              <a:t> O</a:t>
            </a:r>
            <a:r>
              <a:rPr lang="en-US" sz="2400" baseline="-25000" dirty="0">
                <a:sym typeface="Wingdings" pitchFamily="2" charset="2"/>
              </a:rPr>
              <a:t>2</a:t>
            </a:r>
            <a:r>
              <a:rPr lang="en-US" sz="2400" dirty="0">
                <a:sym typeface="Wingdings" pitchFamily="2" charset="2"/>
              </a:rPr>
              <a:t> 17.8 mmHg lower at 4500ft</a:t>
            </a:r>
            <a:endParaRPr lang="en-US" sz="2400" dirty="0"/>
          </a:p>
        </p:txBody>
      </p:sp>
      <p:sp>
        <p:nvSpPr>
          <p:cNvPr id="7" name="Title 1">
            <a:extLst>
              <a:ext uri="{FF2B5EF4-FFF2-40B4-BE49-F238E27FC236}">
                <a16:creationId xmlns:a16="http://schemas.microsoft.com/office/drawing/2014/main" id="{C7B14BE4-E361-8BD3-1480-FB6517A6F95F}"/>
              </a:ext>
            </a:extLst>
          </p:cNvPr>
          <p:cNvSpPr>
            <a:spLocks noGrp="1"/>
          </p:cNvSpPr>
          <p:nvPr>
            <p:ph type="title"/>
          </p:nvPr>
        </p:nvSpPr>
        <p:spPr>
          <a:xfrm>
            <a:off x="838200" y="365125"/>
            <a:ext cx="10515600" cy="1325563"/>
          </a:xfrm>
        </p:spPr>
        <p:txBody>
          <a:bodyPr/>
          <a:lstStyle/>
          <a:p>
            <a:r>
              <a:rPr lang="en-US" dirty="0"/>
              <a:t>Hypercapnia in SLC</a:t>
            </a:r>
          </a:p>
        </p:txBody>
      </p:sp>
      <p:sp>
        <p:nvSpPr>
          <p:cNvPr id="8" name="TextBox 7">
            <a:extLst>
              <a:ext uri="{FF2B5EF4-FFF2-40B4-BE49-F238E27FC236}">
                <a16:creationId xmlns:a16="http://schemas.microsoft.com/office/drawing/2014/main" id="{B168D7EC-15F2-E405-EF49-F3480CAD706A}"/>
              </a:ext>
            </a:extLst>
          </p:cNvPr>
          <p:cNvSpPr txBox="1"/>
          <p:nvPr/>
        </p:nvSpPr>
        <p:spPr>
          <a:xfrm>
            <a:off x="406401" y="3708947"/>
            <a:ext cx="2057399" cy="2031325"/>
          </a:xfrm>
          <a:prstGeom prst="rect">
            <a:avLst/>
          </a:prstGeom>
          <a:noFill/>
        </p:spPr>
        <p:txBody>
          <a:bodyPr wrap="square" rtlCol="0">
            <a:spAutoFit/>
          </a:bodyPr>
          <a:lstStyle/>
          <a:p>
            <a:r>
              <a:rPr lang="en-US" dirty="0"/>
              <a:t>SpO2 is routinely obtained in clinical practice, PaCO2 (or TcCO2) is not</a:t>
            </a:r>
          </a:p>
          <a:p>
            <a:endParaRPr lang="en-US" dirty="0"/>
          </a:p>
          <a:p>
            <a:r>
              <a:rPr lang="en-US" dirty="0"/>
              <a:t>SLC </a:t>
            </a:r>
            <a:r>
              <a:rPr lang="en-US" dirty="0">
                <a:sym typeface="Wingdings" pitchFamily="2" charset="2"/>
              </a:rPr>
              <a:t></a:t>
            </a:r>
            <a:r>
              <a:rPr lang="en-US" dirty="0"/>
              <a:t> earlier identification</a:t>
            </a:r>
          </a:p>
        </p:txBody>
      </p:sp>
    </p:spTree>
    <p:extLst>
      <p:ext uri="{BB962C8B-B14F-4D97-AF65-F5344CB8AC3E}">
        <p14:creationId xmlns:p14="http://schemas.microsoft.com/office/powerpoint/2010/main" val="211708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0DFD0EC-DB28-6E42-8750-A4B42AB3FD42}">
  <we:reference id="wa200000113" version="1.0.0.0" store="en-US" storeType="OMEX"/>
  <we:alternateReferences>
    <we:reference id="wa200000113" version="1.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B48D85D-ABA3-EE41-81D7-A4D3100239D8}">
  <we:reference id="wa104051163" version="1.2.0.3" store="en-US" storeType="OMEX"/>
  <we:alternateReferences>
    <we:reference id="WA104051163" version="1.2.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4090</TotalTime>
  <Words>6707</Words>
  <Application>Microsoft Macintosh PowerPoint</Application>
  <PresentationFormat>Widescreen</PresentationFormat>
  <Paragraphs>557</Paragraphs>
  <Slides>36</Slides>
  <Notes>32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Aptos Display</vt:lpstr>
      <vt:lpstr>Arial</vt:lpstr>
      <vt:lpstr>Calibri</vt:lpstr>
      <vt:lpstr>Cambria Math</vt:lpstr>
      <vt:lpstr>Neue Haas Grotesk Text Pro</vt:lpstr>
      <vt:lpstr>Trebuchet MS</vt:lpstr>
      <vt:lpstr>Wingdings</vt:lpstr>
      <vt:lpstr>Office Theme</vt:lpstr>
      <vt:lpstr>PCCGR Aug 12, 2025: Update on Hypercapnic Respiratory Failure Care at Intermountain</vt:lpstr>
      <vt:lpstr>Agenda</vt:lpstr>
      <vt:lpstr>Hypercapnic Respiratory Failure: </vt:lpstr>
      <vt:lpstr>PowerPoint Presentation</vt:lpstr>
      <vt:lpstr>PowerPoint Presentation</vt:lpstr>
      <vt:lpstr>PowerPoint Presentation</vt:lpstr>
      <vt:lpstr>PowerPoint Presentation</vt:lpstr>
      <vt:lpstr>PowerPoint Presentation</vt:lpstr>
      <vt:lpstr>Hypercapnia in SLC</vt:lpstr>
      <vt:lpstr>Hypercapnic Respiratory Failure management is a large, tractable, &amp; neglected problem </vt:lpstr>
      <vt:lpstr>Hypercapnic Respiratory Failure is Common</vt:lpstr>
      <vt:lpstr>Hypercapnic Respiratory Failure is Common</vt:lpstr>
      <vt:lpstr>Hypercapnic Respiratory Failure is Common</vt:lpstr>
      <vt:lpstr>Hypercapnic Respiratory Failure is Common</vt:lpstr>
      <vt:lpstr> Hypercapnic Respiratory Failure is Prognostically Important </vt:lpstr>
      <vt:lpstr> Hypercapnic Respiratory Failure is Prognostically Important </vt:lpstr>
      <vt:lpstr>Hypercapnic Respiratory Failure is Prognostically Important</vt:lpstr>
      <vt:lpstr> Therapeutic options exist:  </vt:lpstr>
      <vt:lpstr> Therapeutic options exist:  </vt:lpstr>
      <vt:lpstr>PowerPoint Presentation</vt:lpstr>
      <vt:lpstr>Why a CRF subspecialty (now)?</vt:lpstr>
      <vt:lpstr>Holes in the post-discharge hypercapnic respiratory failure evidence base stymy effective care</vt:lpstr>
      <vt:lpstr>Two problems: </vt:lpstr>
      <vt:lpstr>Two problems: </vt:lpstr>
      <vt:lpstr>Low diagnostic testing rates </vt:lpstr>
      <vt:lpstr>Utah All Payor Claims and Health Facilities Databases</vt:lpstr>
      <vt:lpstr>Post-discharge workflow: </vt:lpstr>
      <vt:lpstr>Clinical Implications → Ongoing Research Efforts: </vt:lpstr>
      <vt:lpstr>Chronic Resp. Failure @ Schmidt: capacity and referral gates</vt:lpstr>
      <vt:lpstr>64F w/ BMI 38, “COPD”– no testing. Readmit. Tx for ‘PNa/AECOPD/CHF’ PaCO2 95. HCO3- 38. What device can we get?</vt:lpstr>
      <vt:lpstr>Devices for home non-invasive ventilation: </vt:lpstr>
      <vt:lpstr>Prior National Coverage Determination: RADs</vt:lpstr>
      <vt:lpstr>New NCD for RADs</vt:lpstr>
      <vt:lpstr>Prior National Coverage Determination: HMVs</vt:lpstr>
      <vt:lpstr>New NCS for HMVs </vt:lpstr>
      <vt:lpstr>Contact: brian.locke@imail.org or EHR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Locke</dc:creator>
  <cp:lastModifiedBy>Brian Locke</cp:lastModifiedBy>
  <cp:revision>19</cp:revision>
  <dcterms:created xsi:type="dcterms:W3CDTF">2025-08-09T21:24:58Z</dcterms:created>
  <dcterms:modified xsi:type="dcterms:W3CDTF">2025-08-12T23:47:07Z</dcterms:modified>
</cp:coreProperties>
</file>